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1" r:id="rId3"/>
    <p:sldId id="273" r:id="rId4"/>
    <p:sldId id="257" r:id="rId5"/>
    <p:sldId id="274" r:id="rId6"/>
    <p:sldId id="258" r:id="rId7"/>
    <p:sldId id="259" r:id="rId8"/>
    <p:sldId id="260" r:id="rId9"/>
    <p:sldId id="277" r:id="rId10"/>
    <p:sldId id="278" r:id="rId11"/>
    <p:sldId id="263" r:id="rId12"/>
    <p:sldId id="264" r:id="rId13"/>
    <p:sldId id="268" r:id="rId14"/>
    <p:sldId id="265" r:id="rId15"/>
    <p:sldId id="266" r:id="rId16"/>
    <p:sldId id="267" r:id="rId17"/>
    <p:sldId id="269" r:id="rId18"/>
    <p:sldId id="270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5F7840-88AD-4657-8C11-C12AFF2306AB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C7B33D3-F801-4DDD-A03B-697FDDAA1F26}">
      <dgm:prSet/>
      <dgm:spPr/>
      <dgm:t>
        <a:bodyPr/>
        <a:lstStyle/>
        <a:p>
          <a:r>
            <a:rPr lang="en-US" b="1"/>
            <a:t>Overview of the 2020 General Election</a:t>
          </a:r>
          <a:endParaRPr lang="en-US"/>
        </a:p>
      </dgm:t>
    </dgm:pt>
    <dgm:pt modelId="{ABBF7A7C-0308-461B-8764-4CF1D799EC54}" type="parTrans" cxnId="{6DD9AA93-4695-43D5-BF29-91B6F82BB518}">
      <dgm:prSet/>
      <dgm:spPr/>
      <dgm:t>
        <a:bodyPr/>
        <a:lstStyle/>
        <a:p>
          <a:endParaRPr lang="en-US"/>
        </a:p>
      </dgm:t>
    </dgm:pt>
    <dgm:pt modelId="{0B2C62D7-8A01-4FF2-AD73-4518DF7ABE96}" type="sibTrans" cxnId="{6DD9AA93-4695-43D5-BF29-91B6F82BB518}">
      <dgm:prSet/>
      <dgm:spPr/>
      <dgm:t>
        <a:bodyPr/>
        <a:lstStyle/>
        <a:p>
          <a:endParaRPr lang="en-US"/>
        </a:p>
      </dgm:t>
    </dgm:pt>
    <dgm:pt modelId="{FC31FDA6-83E9-4425-ABA7-640BB6284ECB}">
      <dgm:prSet/>
      <dgm:spPr/>
      <dgm:t>
        <a:bodyPr/>
        <a:lstStyle/>
        <a:p>
          <a:r>
            <a:rPr lang="en-US"/>
            <a:t>United States vs. Maryland Comparison</a:t>
          </a:r>
        </a:p>
      </dgm:t>
    </dgm:pt>
    <dgm:pt modelId="{22C6485F-53BD-40AA-8DFF-AAF12EA5ECEC}" type="parTrans" cxnId="{25218A05-1FB7-419B-8C77-103BB860A9CB}">
      <dgm:prSet/>
      <dgm:spPr/>
      <dgm:t>
        <a:bodyPr/>
        <a:lstStyle/>
        <a:p>
          <a:endParaRPr lang="en-US"/>
        </a:p>
      </dgm:t>
    </dgm:pt>
    <dgm:pt modelId="{1E3B1FDE-20E2-4893-B4FC-FEBA7F91A84D}" type="sibTrans" cxnId="{25218A05-1FB7-419B-8C77-103BB860A9CB}">
      <dgm:prSet/>
      <dgm:spPr/>
      <dgm:t>
        <a:bodyPr/>
        <a:lstStyle/>
        <a:p>
          <a:endParaRPr lang="en-US"/>
        </a:p>
      </dgm:t>
    </dgm:pt>
    <dgm:pt modelId="{F0234A7E-06CC-4D54-BED3-FCFC725673A9}">
      <dgm:prSet/>
      <dgm:spPr/>
      <dgm:t>
        <a:bodyPr/>
        <a:lstStyle/>
        <a:p>
          <a:r>
            <a:rPr lang="en-US" b="1"/>
            <a:t>Demographic Analysis of Maryland</a:t>
          </a:r>
          <a:endParaRPr lang="en-US"/>
        </a:p>
      </dgm:t>
    </dgm:pt>
    <dgm:pt modelId="{A71165B8-A6E1-4AA2-BE1D-9771DF89BC3D}" type="parTrans" cxnId="{98AE5096-4957-4B05-943F-F51578F3DDB7}">
      <dgm:prSet/>
      <dgm:spPr/>
      <dgm:t>
        <a:bodyPr/>
        <a:lstStyle/>
        <a:p>
          <a:endParaRPr lang="en-US"/>
        </a:p>
      </dgm:t>
    </dgm:pt>
    <dgm:pt modelId="{F6E4F3A3-AFFA-404A-85FA-2D582DC84CDB}" type="sibTrans" cxnId="{98AE5096-4957-4B05-943F-F51578F3DDB7}">
      <dgm:prSet/>
      <dgm:spPr/>
      <dgm:t>
        <a:bodyPr/>
        <a:lstStyle/>
        <a:p>
          <a:endParaRPr lang="en-US"/>
        </a:p>
      </dgm:t>
    </dgm:pt>
    <dgm:pt modelId="{353D85C7-F3AF-4436-B2E5-60A9F6F7B7E5}">
      <dgm:prSet/>
      <dgm:spPr/>
      <dgm:t>
        <a:bodyPr/>
        <a:lstStyle/>
        <a:p>
          <a:r>
            <a:rPr lang="en-US"/>
            <a:t>Gender Demographics by County</a:t>
          </a:r>
        </a:p>
      </dgm:t>
    </dgm:pt>
    <dgm:pt modelId="{6D1AF556-1568-4561-ADFC-3FF006C47D2A}" type="parTrans" cxnId="{2C265EB6-EF83-46E2-A99E-F23FFCE09137}">
      <dgm:prSet/>
      <dgm:spPr/>
      <dgm:t>
        <a:bodyPr/>
        <a:lstStyle/>
        <a:p>
          <a:endParaRPr lang="en-US"/>
        </a:p>
      </dgm:t>
    </dgm:pt>
    <dgm:pt modelId="{8D56D9FA-20CE-4596-AFE4-8299D2357830}" type="sibTrans" cxnId="{2C265EB6-EF83-46E2-A99E-F23FFCE09137}">
      <dgm:prSet/>
      <dgm:spPr/>
      <dgm:t>
        <a:bodyPr/>
        <a:lstStyle/>
        <a:p>
          <a:endParaRPr lang="en-US"/>
        </a:p>
      </dgm:t>
    </dgm:pt>
    <dgm:pt modelId="{AD2D52BE-F531-478C-8D52-FB27F0C3B38F}">
      <dgm:prSet/>
      <dgm:spPr/>
      <dgm:t>
        <a:bodyPr/>
        <a:lstStyle/>
        <a:p>
          <a:r>
            <a:rPr lang="en-US"/>
            <a:t>Racial Demographics: White vs. African American Population</a:t>
          </a:r>
        </a:p>
      </dgm:t>
    </dgm:pt>
    <dgm:pt modelId="{77B051D9-81DE-4221-92CC-4253FFC3D01C}" type="parTrans" cxnId="{24BB127B-F86E-425C-ACD5-5172581E47B4}">
      <dgm:prSet/>
      <dgm:spPr/>
      <dgm:t>
        <a:bodyPr/>
        <a:lstStyle/>
        <a:p>
          <a:endParaRPr lang="en-US"/>
        </a:p>
      </dgm:t>
    </dgm:pt>
    <dgm:pt modelId="{4548834D-8C8B-4AD0-BD8F-9E9B573E9006}" type="sibTrans" cxnId="{24BB127B-F86E-425C-ACD5-5172581E47B4}">
      <dgm:prSet/>
      <dgm:spPr/>
      <dgm:t>
        <a:bodyPr/>
        <a:lstStyle/>
        <a:p>
          <a:endParaRPr lang="en-US"/>
        </a:p>
      </dgm:t>
    </dgm:pt>
    <dgm:pt modelId="{3FE3F3D4-1CEA-4ED2-BF14-55323F8B5231}">
      <dgm:prSet/>
      <dgm:spPr/>
      <dgm:t>
        <a:bodyPr/>
        <a:lstStyle/>
        <a:p>
          <a:r>
            <a:rPr lang="en-US" b="1"/>
            <a:t>Adult Population Distribution</a:t>
          </a:r>
          <a:endParaRPr lang="en-US"/>
        </a:p>
      </dgm:t>
    </dgm:pt>
    <dgm:pt modelId="{0E8B5E38-1DE0-4EA1-8DAB-FB618B2F32C8}" type="parTrans" cxnId="{A8BAE9B7-23CE-41AD-9EA5-C248CF10EB59}">
      <dgm:prSet/>
      <dgm:spPr/>
      <dgm:t>
        <a:bodyPr/>
        <a:lstStyle/>
        <a:p>
          <a:endParaRPr lang="en-US"/>
        </a:p>
      </dgm:t>
    </dgm:pt>
    <dgm:pt modelId="{EC3DCCA6-9B5F-4C65-948C-661F7A395F49}" type="sibTrans" cxnId="{A8BAE9B7-23CE-41AD-9EA5-C248CF10EB59}">
      <dgm:prSet/>
      <dgm:spPr/>
      <dgm:t>
        <a:bodyPr/>
        <a:lstStyle/>
        <a:p>
          <a:endParaRPr lang="en-US"/>
        </a:p>
      </dgm:t>
    </dgm:pt>
    <dgm:pt modelId="{44B51D2D-632C-4473-8402-2C2B6C70F4C1}">
      <dgm:prSet/>
      <dgm:spPr/>
      <dgm:t>
        <a:bodyPr/>
        <a:lstStyle/>
        <a:p>
          <a:r>
            <a:rPr lang="en-US"/>
            <a:t>Breakdown by County</a:t>
          </a:r>
        </a:p>
      </dgm:t>
    </dgm:pt>
    <dgm:pt modelId="{9D671A6C-D43B-472F-BA6B-1CC676486D2C}" type="parTrans" cxnId="{911319A3-D89D-4A81-AD4B-6A1F20D44199}">
      <dgm:prSet/>
      <dgm:spPr/>
      <dgm:t>
        <a:bodyPr/>
        <a:lstStyle/>
        <a:p>
          <a:endParaRPr lang="en-US"/>
        </a:p>
      </dgm:t>
    </dgm:pt>
    <dgm:pt modelId="{7566FBD4-618F-48AC-B794-3DDC1D3E5766}" type="sibTrans" cxnId="{911319A3-D89D-4A81-AD4B-6A1F20D44199}">
      <dgm:prSet/>
      <dgm:spPr/>
      <dgm:t>
        <a:bodyPr/>
        <a:lstStyle/>
        <a:p>
          <a:endParaRPr lang="en-US"/>
        </a:p>
      </dgm:t>
    </dgm:pt>
    <dgm:pt modelId="{78D71047-6C3F-4CD6-B7DF-455AACA96753}">
      <dgm:prSet/>
      <dgm:spPr/>
      <dgm:t>
        <a:bodyPr/>
        <a:lstStyle/>
        <a:p>
          <a:r>
            <a:rPr lang="en-US" b="1"/>
            <a:t>Voter Turnout Insights</a:t>
          </a:r>
          <a:endParaRPr lang="en-US"/>
        </a:p>
      </dgm:t>
    </dgm:pt>
    <dgm:pt modelId="{4686D250-A753-4994-8FAC-3A3B3451C51E}" type="parTrans" cxnId="{85A45642-0B0E-437E-B773-47910168B272}">
      <dgm:prSet/>
      <dgm:spPr/>
      <dgm:t>
        <a:bodyPr/>
        <a:lstStyle/>
        <a:p>
          <a:endParaRPr lang="en-US"/>
        </a:p>
      </dgm:t>
    </dgm:pt>
    <dgm:pt modelId="{92557E23-FCC0-4578-9EFA-E6ED9C2E34BB}" type="sibTrans" cxnId="{85A45642-0B0E-437E-B773-47910168B272}">
      <dgm:prSet/>
      <dgm:spPr/>
      <dgm:t>
        <a:bodyPr/>
        <a:lstStyle/>
        <a:p>
          <a:endParaRPr lang="en-US"/>
        </a:p>
      </dgm:t>
    </dgm:pt>
    <dgm:pt modelId="{14CD4A6A-6774-4F25-971F-816861A0DA47}">
      <dgm:prSet/>
      <dgm:spPr/>
      <dgm:t>
        <a:bodyPr/>
        <a:lstStyle/>
        <a:p>
          <a:r>
            <a:rPr lang="en-US"/>
            <a:t>Key Trends and Statistics</a:t>
          </a:r>
        </a:p>
      </dgm:t>
    </dgm:pt>
    <dgm:pt modelId="{ABD6454D-593F-4C87-9A3F-49E14A5F5F57}" type="parTrans" cxnId="{73EFAE96-EDE4-4461-9DA0-8E15D6FA9A08}">
      <dgm:prSet/>
      <dgm:spPr/>
      <dgm:t>
        <a:bodyPr/>
        <a:lstStyle/>
        <a:p>
          <a:endParaRPr lang="en-US"/>
        </a:p>
      </dgm:t>
    </dgm:pt>
    <dgm:pt modelId="{7FEF109A-AC14-45E0-8EBE-E2D92D74338D}" type="sibTrans" cxnId="{73EFAE96-EDE4-4461-9DA0-8E15D6FA9A08}">
      <dgm:prSet/>
      <dgm:spPr/>
      <dgm:t>
        <a:bodyPr/>
        <a:lstStyle/>
        <a:p>
          <a:endParaRPr lang="en-US"/>
        </a:p>
      </dgm:t>
    </dgm:pt>
    <dgm:pt modelId="{2FDECF26-7BC7-46B3-A6B7-EB11DE4C85B1}">
      <dgm:prSet/>
      <dgm:spPr/>
      <dgm:t>
        <a:bodyPr/>
        <a:lstStyle/>
        <a:p>
          <a:r>
            <a:rPr lang="en-US" b="1"/>
            <a:t>Voting Methods</a:t>
          </a:r>
          <a:endParaRPr lang="en-US"/>
        </a:p>
      </dgm:t>
    </dgm:pt>
    <dgm:pt modelId="{77FD18C8-9D41-45C0-A9C8-0061E885EE00}" type="parTrans" cxnId="{7F6C9A48-BAC2-4AE1-B348-42C1DDBE1DEF}">
      <dgm:prSet/>
      <dgm:spPr/>
      <dgm:t>
        <a:bodyPr/>
        <a:lstStyle/>
        <a:p>
          <a:endParaRPr lang="en-US"/>
        </a:p>
      </dgm:t>
    </dgm:pt>
    <dgm:pt modelId="{247ED75F-314E-4EFB-B003-CD7053823F09}" type="sibTrans" cxnId="{7F6C9A48-BAC2-4AE1-B348-42C1DDBE1DEF}">
      <dgm:prSet/>
      <dgm:spPr/>
      <dgm:t>
        <a:bodyPr/>
        <a:lstStyle/>
        <a:p>
          <a:endParaRPr lang="en-US"/>
        </a:p>
      </dgm:t>
    </dgm:pt>
    <dgm:pt modelId="{8387017C-B6E2-48F6-810E-09434EEF31C2}">
      <dgm:prSet/>
      <dgm:spPr/>
      <dgm:t>
        <a:bodyPr/>
        <a:lstStyle/>
        <a:p>
          <a:r>
            <a:rPr lang="en-US"/>
            <a:t>Comparison of Primary vs. General Elections</a:t>
          </a:r>
        </a:p>
      </dgm:t>
    </dgm:pt>
    <dgm:pt modelId="{C8FA586C-254A-44C6-AEFD-3A1029C8C8ED}" type="parTrans" cxnId="{E18F7639-BC60-4460-AD56-783F7221022B}">
      <dgm:prSet/>
      <dgm:spPr/>
      <dgm:t>
        <a:bodyPr/>
        <a:lstStyle/>
        <a:p>
          <a:endParaRPr lang="en-US"/>
        </a:p>
      </dgm:t>
    </dgm:pt>
    <dgm:pt modelId="{2945B436-BD17-45C1-87A4-591E18192BDC}" type="sibTrans" cxnId="{E18F7639-BC60-4460-AD56-783F7221022B}">
      <dgm:prSet/>
      <dgm:spPr/>
      <dgm:t>
        <a:bodyPr/>
        <a:lstStyle/>
        <a:p>
          <a:endParaRPr lang="en-US"/>
        </a:p>
      </dgm:t>
    </dgm:pt>
    <dgm:pt modelId="{1F064EF6-53FF-234D-A46B-306442F28604}" type="pres">
      <dgm:prSet presAssocID="{7A5F7840-88AD-4657-8C11-C12AFF2306AB}" presName="Name0" presStyleCnt="0">
        <dgm:presLayoutVars>
          <dgm:dir/>
          <dgm:animLvl val="lvl"/>
          <dgm:resizeHandles val="exact"/>
        </dgm:presLayoutVars>
      </dgm:prSet>
      <dgm:spPr/>
    </dgm:pt>
    <dgm:pt modelId="{88F143C7-F829-D642-B00F-D38AD1F2D30F}" type="pres">
      <dgm:prSet presAssocID="{3C7B33D3-F801-4DDD-A03B-697FDDAA1F26}" presName="linNode" presStyleCnt="0"/>
      <dgm:spPr/>
    </dgm:pt>
    <dgm:pt modelId="{CCADED91-DCDF-FD4C-8091-3690263DE901}" type="pres">
      <dgm:prSet presAssocID="{3C7B33D3-F801-4DDD-A03B-697FDDAA1F26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709FD543-3CC0-F445-93C3-CD1F3B5D35A3}" type="pres">
      <dgm:prSet presAssocID="{3C7B33D3-F801-4DDD-A03B-697FDDAA1F26}" presName="descendantText" presStyleLbl="alignAccFollowNode1" presStyleIdx="0" presStyleCnt="5">
        <dgm:presLayoutVars>
          <dgm:bulletEnabled val="1"/>
        </dgm:presLayoutVars>
      </dgm:prSet>
      <dgm:spPr/>
    </dgm:pt>
    <dgm:pt modelId="{7B671D12-A28F-4249-9BBF-69FBBF8652FD}" type="pres">
      <dgm:prSet presAssocID="{0B2C62D7-8A01-4FF2-AD73-4518DF7ABE96}" presName="sp" presStyleCnt="0"/>
      <dgm:spPr/>
    </dgm:pt>
    <dgm:pt modelId="{39FF06BA-350D-804E-B96E-340871B32788}" type="pres">
      <dgm:prSet presAssocID="{F0234A7E-06CC-4D54-BED3-FCFC725673A9}" presName="linNode" presStyleCnt="0"/>
      <dgm:spPr/>
    </dgm:pt>
    <dgm:pt modelId="{0A421341-F384-A646-91C8-D98445A73D39}" type="pres">
      <dgm:prSet presAssocID="{F0234A7E-06CC-4D54-BED3-FCFC725673A9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4E4E588A-A53F-A946-8BEA-8EC567D9504D}" type="pres">
      <dgm:prSet presAssocID="{F0234A7E-06CC-4D54-BED3-FCFC725673A9}" presName="descendantText" presStyleLbl="alignAccFollowNode1" presStyleIdx="1" presStyleCnt="5">
        <dgm:presLayoutVars>
          <dgm:bulletEnabled val="1"/>
        </dgm:presLayoutVars>
      </dgm:prSet>
      <dgm:spPr/>
    </dgm:pt>
    <dgm:pt modelId="{2CD12256-CC3E-044C-83CF-007F442A48AB}" type="pres">
      <dgm:prSet presAssocID="{F6E4F3A3-AFFA-404A-85FA-2D582DC84CDB}" presName="sp" presStyleCnt="0"/>
      <dgm:spPr/>
    </dgm:pt>
    <dgm:pt modelId="{0CDFDCC5-3A1C-6245-AB62-C75165233394}" type="pres">
      <dgm:prSet presAssocID="{3FE3F3D4-1CEA-4ED2-BF14-55323F8B5231}" presName="linNode" presStyleCnt="0"/>
      <dgm:spPr/>
    </dgm:pt>
    <dgm:pt modelId="{A9A936B3-4745-F040-8063-0ADFC4740060}" type="pres">
      <dgm:prSet presAssocID="{3FE3F3D4-1CEA-4ED2-BF14-55323F8B5231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05C3A9B9-48C3-7C42-8D63-9147C4BAD405}" type="pres">
      <dgm:prSet presAssocID="{3FE3F3D4-1CEA-4ED2-BF14-55323F8B5231}" presName="descendantText" presStyleLbl="alignAccFollowNode1" presStyleIdx="2" presStyleCnt="5">
        <dgm:presLayoutVars>
          <dgm:bulletEnabled val="1"/>
        </dgm:presLayoutVars>
      </dgm:prSet>
      <dgm:spPr/>
    </dgm:pt>
    <dgm:pt modelId="{4C6E5D6F-1C9A-184C-A886-009D5A45BE23}" type="pres">
      <dgm:prSet presAssocID="{EC3DCCA6-9B5F-4C65-948C-661F7A395F49}" presName="sp" presStyleCnt="0"/>
      <dgm:spPr/>
    </dgm:pt>
    <dgm:pt modelId="{4000AE9E-6D99-1A42-A5CF-5CD035B6BC87}" type="pres">
      <dgm:prSet presAssocID="{78D71047-6C3F-4CD6-B7DF-455AACA96753}" presName="linNode" presStyleCnt="0"/>
      <dgm:spPr/>
    </dgm:pt>
    <dgm:pt modelId="{3B4676DB-A403-CF47-9B73-B16647E5F6BE}" type="pres">
      <dgm:prSet presAssocID="{78D71047-6C3F-4CD6-B7DF-455AACA96753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B662F8B4-0D2D-9549-8AE4-96D9DD25B898}" type="pres">
      <dgm:prSet presAssocID="{78D71047-6C3F-4CD6-B7DF-455AACA96753}" presName="descendantText" presStyleLbl="alignAccFollowNode1" presStyleIdx="3" presStyleCnt="5">
        <dgm:presLayoutVars>
          <dgm:bulletEnabled val="1"/>
        </dgm:presLayoutVars>
      </dgm:prSet>
      <dgm:spPr/>
    </dgm:pt>
    <dgm:pt modelId="{21565BC3-CEFF-FB4B-9934-B73A08104E02}" type="pres">
      <dgm:prSet presAssocID="{92557E23-FCC0-4578-9EFA-E6ED9C2E34BB}" presName="sp" presStyleCnt="0"/>
      <dgm:spPr/>
    </dgm:pt>
    <dgm:pt modelId="{36C9C799-EBEB-144C-B2F0-E4D1D0D7FE12}" type="pres">
      <dgm:prSet presAssocID="{2FDECF26-7BC7-46B3-A6B7-EB11DE4C85B1}" presName="linNode" presStyleCnt="0"/>
      <dgm:spPr/>
    </dgm:pt>
    <dgm:pt modelId="{E1EAA8CC-7F8B-F945-9BB9-4FE974A5BB2E}" type="pres">
      <dgm:prSet presAssocID="{2FDECF26-7BC7-46B3-A6B7-EB11DE4C85B1}" presName="parentText" presStyleLbl="node1" presStyleIdx="4" presStyleCnt="5">
        <dgm:presLayoutVars>
          <dgm:chMax val="1"/>
          <dgm:bulletEnabled val="1"/>
        </dgm:presLayoutVars>
      </dgm:prSet>
      <dgm:spPr/>
    </dgm:pt>
    <dgm:pt modelId="{C8D3ACC8-7580-7E4A-8E05-E649F8654A6F}" type="pres">
      <dgm:prSet presAssocID="{2FDECF26-7BC7-46B3-A6B7-EB11DE4C85B1}" presName="descendantText" presStyleLbl="alignAccFollowNode1" presStyleIdx="4" presStyleCnt="5">
        <dgm:presLayoutVars>
          <dgm:bulletEnabled val="1"/>
        </dgm:presLayoutVars>
      </dgm:prSet>
      <dgm:spPr/>
    </dgm:pt>
  </dgm:ptLst>
  <dgm:cxnLst>
    <dgm:cxn modelId="{25218A05-1FB7-419B-8C77-103BB860A9CB}" srcId="{3C7B33D3-F801-4DDD-A03B-697FDDAA1F26}" destId="{FC31FDA6-83E9-4425-ABA7-640BB6284ECB}" srcOrd="0" destOrd="0" parTransId="{22C6485F-53BD-40AA-8DFF-AAF12EA5ECEC}" sibTransId="{1E3B1FDE-20E2-4893-B4FC-FEBA7F91A84D}"/>
    <dgm:cxn modelId="{AF21121F-7E81-FF41-B6F8-BA1EB0B8D303}" type="presOf" srcId="{14CD4A6A-6774-4F25-971F-816861A0DA47}" destId="{B662F8B4-0D2D-9549-8AE4-96D9DD25B898}" srcOrd="0" destOrd="0" presId="urn:microsoft.com/office/officeart/2005/8/layout/vList5"/>
    <dgm:cxn modelId="{D258B32A-27C5-D946-BADD-7A241F352FF0}" type="presOf" srcId="{44B51D2D-632C-4473-8402-2C2B6C70F4C1}" destId="{05C3A9B9-48C3-7C42-8D63-9147C4BAD405}" srcOrd="0" destOrd="0" presId="urn:microsoft.com/office/officeart/2005/8/layout/vList5"/>
    <dgm:cxn modelId="{E18F7639-BC60-4460-AD56-783F7221022B}" srcId="{2FDECF26-7BC7-46B3-A6B7-EB11DE4C85B1}" destId="{8387017C-B6E2-48F6-810E-09434EEF31C2}" srcOrd="0" destOrd="0" parTransId="{C8FA586C-254A-44C6-AEFD-3A1029C8C8ED}" sibTransId="{2945B436-BD17-45C1-87A4-591E18192BDC}"/>
    <dgm:cxn modelId="{85A45642-0B0E-437E-B773-47910168B272}" srcId="{7A5F7840-88AD-4657-8C11-C12AFF2306AB}" destId="{78D71047-6C3F-4CD6-B7DF-455AACA96753}" srcOrd="3" destOrd="0" parTransId="{4686D250-A753-4994-8FAC-3A3B3451C51E}" sibTransId="{92557E23-FCC0-4578-9EFA-E6ED9C2E34BB}"/>
    <dgm:cxn modelId="{7F6C9A48-BAC2-4AE1-B348-42C1DDBE1DEF}" srcId="{7A5F7840-88AD-4657-8C11-C12AFF2306AB}" destId="{2FDECF26-7BC7-46B3-A6B7-EB11DE4C85B1}" srcOrd="4" destOrd="0" parTransId="{77FD18C8-9D41-45C0-A9C8-0061E885EE00}" sibTransId="{247ED75F-314E-4EFB-B003-CD7053823F09}"/>
    <dgm:cxn modelId="{FB18AB59-E55F-3140-ACDC-490D1CADFBF1}" type="presOf" srcId="{3C7B33D3-F801-4DDD-A03B-697FDDAA1F26}" destId="{CCADED91-DCDF-FD4C-8091-3690263DE901}" srcOrd="0" destOrd="0" presId="urn:microsoft.com/office/officeart/2005/8/layout/vList5"/>
    <dgm:cxn modelId="{45519261-5127-0A4C-AB22-DA3A1B0516BC}" type="presOf" srcId="{78D71047-6C3F-4CD6-B7DF-455AACA96753}" destId="{3B4676DB-A403-CF47-9B73-B16647E5F6BE}" srcOrd="0" destOrd="0" presId="urn:microsoft.com/office/officeart/2005/8/layout/vList5"/>
    <dgm:cxn modelId="{0880FC6B-86FB-6841-B38B-B126193829BD}" type="presOf" srcId="{7A5F7840-88AD-4657-8C11-C12AFF2306AB}" destId="{1F064EF6-53FF-234D-A46B-306442F28604}" srcOrd="0" destOrd="0" presId="urn:microsoft.com/office/officeart/2005/8/layout/vList5"/>
    <dgm:cxn modelId="{24BB127B-F86E-425C-ACD5-5172581E47B4}" srcId="{F0234A7E-06CC-4D54-BED3-FCFC725673A9}" destId="{AD2D52BE-F531-478C-8D52-FB27F0C3B38F}" srcOrd="1" destOrd="0" parTransId="{77B051D9-81DE-4221-92CC-4253FFC3D01C}" sibTransId="{4548834D-8C8B-4AD0-BD8F-9E9B573E9006}"/>
    <dgm:cxn modelId="{05A5038C-4F46-2841-B1D5-AA729A27C47D}" type="presOf" srcId="{3FE3F3D4-1CEA-4ED2-BF14-55323F8B5231}" destId="{A9A936B3-4745-F040-8063-0ADFC4740060}" srcOrd="0" destOrd="0" presId="urn:microsoft.com/office/officeart/2005/8/layout/vList5"/>
    <dgm:cxn modelId="{6DD9AA93-4695-43D5-BF29-91B6F82BB518}" srcId="{7A5F7840-88AD-4657-8C11-C12AFF2306AB}" destId="{3C7B33D3-F801-4DDD-A03B-697FDDAA1F26}" srcOrd="0" destOrd="0" parTransId="{ABBF7A7C-0308-461B-8764-4CF1D799EC54}" sibTransId="{0B2C62D7-8A01-4FF2-AD73-4518DF7ABE96}"/>
    <dgm:cxn modelId="{98AE5096-4957-4B05-943F-F51578F3DDB7}" srcId="{7A5F7840-88AD-4657-8C11-C12AFF2306AB}" destId="{F0234A7E-06CC-4D54-BED3-FCFC725673A9}" srcOrd="1" destOrd="0" parTransId="{A71165B8-A6E1-4AA2-BE1D-9771DF89BC3D}" sibTransId="{F6E4F3A3-AFFA-404A-85FA-2D582DC84CDB}"/>
    <dgm:cxn modelId="{73EFAE96-EDE4-4461-9DA0-8E15D6FA9A08}" srcId="{78D71047-6C3F-4CD6-B7DF-455AACA96753}" destId="{14CD4A6A-6774-4F25-971F-816861A0DA47}" srcOrd="0" destOrd="0" parTransId="{ABD6454D-593F-4C87-9A3F-49E14A5F5F57}" sibTransId="{7FEF109A-AC14-45E0-8EBE-E2D92D74338D}"/>
    <dgm:cxn modelId="{0D346AA1-4B39-4B48-B284-AD0051C4D444}" type="presOf" srcId="{AD2D52BE-F531-478C-8D52-FB27F0C3B38F}" destId="{4E4E588A-A53F-A946-8BEA-8EC567D9504D}" srcOrd="0" destOrd="1" presId="urn:microsoft.com/office/officeart/2005/8/layout/vList5"/>
    <dgm:cxn modelId="{911319A3-D89D-4A81-AD4B-6A1F20D44199}" srcId="{3FE3F3D4-1CEA-4ED2-BF14-55323F8B5231}" destId="{44B51D2D-632C-4473-8402-2C2B6C70F4C1}" srcOrd="0" destOrd="0" parTransId="{9D671A6C-D43B-472F-BA6B-1CC676486D2C}" sibTransId="{7566FBD4-618F-48AC-B794-3DDC1D3E5766}"/>
    <dgm:cxn modelId="{F08735A4-3223-3945-A214-93C9A61D3698}" type="presOf" srcId="{8387017C-B6E2-48F6-810E-09434EEF31C2}" destId="{C8D3ACC8-7580-7E4A-8E05-E649F8654A6F}" srcOrd="0" destOrd="0" presId="urn:microsoft.com/office/officeart/2005/8/layout/vList5"/>
    <dgm:cxn modelId="{7EF7A8AA-6140-D440-8023-21943825A10C}" type="presOf" srcId="{353D85C7-F3AF-4436-B2E5-60A9F6F7B7E5}" destId="{4E4E588A-A53F-A946-8BEA-8EC567D9504D}" srcOrd="0" destOrd="0" presId="urn:microsoft.com/office/officeart/2005/8/layout/vList5"/>
    <dgm:cxn modelId="{2C265EB6-EF83-46E2-A99E-F23FFCE09137}" srcId="{F0234A7E-06CC-4D54-BED3-FCFC725673A9}" destId="{353D85C7-F3AF-4436-B2E5-60A9F6F7B7E5}" srcOrd="0" destOrd="0" parTransId="{6D1AF556-1568-4561-ADFC-3FF006C47D2A}" sibTransId="{8D56D9FA-20CE-4596-AFE4-8299D2357830}"/>
    <dgm:cxn modelId="{A8BAE9B7-23CE-41AD-9EA5-C248CF10EB59}" srcId="{7A5F7840-88AD-4657-8C11-C12AFF2306AB}" destId="{3FE3F3D4-1CEA-4ED2-BF14-55323F8B5231}" srcOrd="2" destOrd="0" parTransId="{0E8B5E38-1DE0-4EA1-8DAB-FB618B2F32C8}" sibTransId="{EC3DCCA6-9B5F-4C65-948C-661F7A395F49}"/>
    <dgm:cxn modelId="{F1715CCF-3E09-794E-A3DB-98864A3CA742}" type="presOf" srcId="{F0234A7E-06CC-4D54-BED3-FCFC725673A9}" destId="{0A421341-F384-A646-91C8-D98445A73D39}" srcOrd="0" destOrd="0" presId="urn:microsoft.com/office/officeart/2005/8/layout/vList5"/>
    <dgm:cxn modelId="{E15ADEDE-70F3-7A46-B92F-119487826A74}" type="presOf" srcId="{2FDECF26-7BC7-46B3-A6B7-EB11DE4C85B1}" destId="{E1EAA8CC-7F8B-F945-9BB9-4FE974A5BB2E}" srcOrd="0" destOrd="0" presId="urn:microsoft.com/office/officeart/2005/8/layout/vList5"/>
    <dgm:cxn modelId="{BA0573E4-ABF6-2940-93D4-7A95917A87B0}" type="presOf" srcId="{FC31FDA6-83E9-4425-ABA7-640BB6284ECB}" destId="{709FD543-3CC0-F445-93C3-CD1F3B5D35A3}" srcOrd="0" destOrd="0" presId="urn:microsoft.com/office/officeart/2005/8/layout/vList5"/>
    <dgm:cxn modelId="{2A2133DD-F918-6649-856D-42D13036E910}" type="presParOf" srcId="{1F064EF6-53FF-234D-A46B-306442F28604}" destId="{88F143C7-F829-D642-B00F-D38AD1F2D30F}" srcOrd="0" destOrd="0" presId="urn:microsoft.com/office/officeart/2005/8/layout/vList5"/>
    <dgm:cxn modelId="{BBB87040-CF8A-3945-B5EF-E1720404499F}" type="presParOf" srcId="{88F143C7-F829-D642-B00F-D38AD1F2D30F}" destId="{CCADED91-DCDF-FD4C-8091-3690263DE901}" srcOrd="0" destOrd="0" presId="urn:microsoft.com/office/officeart/2005/8/layout/vList5"/>
    <dgm:cxn modelId="{F4B77BA6-0B92-0847-A39F-881879D8D086}" type="presParOf" srcId="{88F143C7-F829-D642-B00F-D38AD1F2D30F}" destId="{709FD543-3CC0-F445-93C3-CD1F3B5D35A3}" srcOrd="1" destOrd="0" presId="urn:microsoft.com/office/officeart/2005/8/layout/vList5"/>
    <dgm:cxn modelId="{4B57B759-26E5-0349-BE11-C40F75B687FE}" type="presParOf" srcId="{1F064EF6-53FF-234D-A46B-306442F28604}" destId="{7B671D12-A28F-4249-9BBF-69FBBF8652FD}" srcOrd="1" destOrd="0" presId="urn:microsoft.com/office/officeart/2005/8/layout/vList5"/>
    <dgm:cxn modelId="{3BFBCE16-F83A-844B-933A-CDD00A77E481}" type="presParOf" srcId="{1F064EF6-53FF-234D-A46B-306442F28604}" destId="{39FF06BA-350D-804E-B96E-340871B32788}" srcOrd="2" destOrd="0" presId="urn:microsoft.com/office/officeart/2005/8/layout/vList5"/>
    <dgm:cxn modelId="{A92EF54B-2645-9C40-B2EB-F2A060AF0781}" type="presParOf" srcId="{39FF06BA-350D-804E-B96E-340871B32788}" destId="{0A421341-F384-A646-91C8-D98445A73D39}" srcOrd="0" destOrd="0" presId="urn:microsoft.com/office/officeart/2005/8/layout/vList5"/>
    <dgm:cxn modelId="{769E0D41-AB0E-D14E-9F77-D4564945599D}" type="presParOf" srcId="{39FF06BA-350D-804E-B96E-340871B32788}" destId="{4E4E588A-A53F-A946-8BEA-8EC567D9504D}" srcOrd="1" destOrd="0" presId="urn:microsoft.com/office/officeart/2005/8/layout/vList5"/>
    <dgm:cxn modelId="{197F4BCB-3A72-B243-9410-F416DC9A60E7}" type="presParOf" srcId="{1F064EF6-53FF-234D-A46B-306442F28604}" destId="{2CD12256-CC3E-044C-83CF-007F442A48AB}" srcOrd="3" destOrd="0" presId="urn:microsoft.com/office/officeart/2005/8/layout/vList5"/>
    <dgm:cxn modelId="{BA5EABA6-541E-7348-AC8E-BA76EFFF72DB}" type="presParOf" srcId="{1F064EF6-53FF-234D-A46B-306442F28604}" destId="{0CDFDCC5-3A1C-6245-AB62-C75165233394}" srcOrd="4" destOrd="0" presId="urn:microsoft.com/office/officeart/2005/8/layout/vList5"/>
    <dgm:cxn modelId="{DD2C94F3-09BB-C344-85E8-076E71DE51C4}" type="presParOf" srcId="{0CDFDCC5-3A1C-6245-AB62-C75165233394}" destId="{A9A936B3-4745-F040-8063-0ADFC4740060}" srcOrd="0" destOrd="0" presId="urn:microsoft.com/office/officeart/2005/8/layout/vList5"/>
    <dgm:cxn modelId="{813508E4-013A-4B49-BD59-A994CB1D4D76}" type="presParOf" srcId="{0CDFDCC5-3A1C-6245-AB62-C75165233394}" destId="{05C3A9B9-48C3-7C42-8D63-9147C4BAD405}" srcOrd="1" destOrd="0" presId="urn:microsoft.com/office/officeart/2005/8/layout/vList5"/>
    <dgm:cxn modelId="{C0B036D5-CCCD-7849-855E-3A4FAF9D7CCC}" type="presParOf" srcId="{1F064EF6-53FF-234D-A46B-306442F28604}" destId="{4C6E5D6F-1C9A-184C-A886-009D5A45BE23}" srcOrd="5" destOrd="0" presId="urn:microsoft.com/office/officeart/2005/8/layout/vList5"/>
    <dgm:cxn modelId="{3D5B0E34-2968-A848-893B-530D87969866}" type="presParOf" srcId="{1F064EF6-53FF-234D-A46B-306442F28604}" destId="{4000AE9E-6D99-1A42-A5CF-5CD035B6BC87}" srcOrd="6" destOrd="0" presId="urn:microsoft.com/office/officeart/2005/8/layout/vList5"/>
    <dgm:cxn modelId="{CC13C1E3-2C07-C54E-8DB5-45D0D952C7FC}" type="presParOf" srcId="{4000AE9E-6D99-1A42-A5CF-5CD035B6BC87}" destId="{3B4676DB-A403-CF47-9B73-B16647E5F6BE}" srcOrd="0" destOrd="0" presId="urn:microsoft.com/office/officeart/2005/8/layout/vList5"/>
    <dgm:cxn modelId="{7FFE57D7-6F3D-D243-994C-71F1BA9048CA}" type="presParOf" srcId="{4000AE9E-6D99-1A42-A5CF-5CD035B6BC87}" destId="{B662F8B4-0D2D-9549-8AE4-96D9DD25B898}" srcOrd="1" destOrd="0" presId="urn:microsoft.com/office/officeart/2005/8/layout/vList5"/>
    <dgm:cxn modelId="{E736089F-FBD4-D94E-8248-6FF9A42E110E}" type="presParOf" srcId="{1F064EF6-53FF-234D-A46B-306442F28604}" destId="{21565BC3-CEFF-FB4B-9934-B73A08104E02}" srcOrd="7" destOrd="0" presId="urn:microsoft.com/office/officeart/2005/8/layout/vList5"/>
    <dgm:cxn modelId="{DBF710CB-EBB6-8545-865D-55990355FBEF}" type="presParOf" srcId="{1F064EF6-53FF-234D-A46B-306442F28604}" destId="{36C9C799-EBEB-144C-B2F0-E4D1D0D7FE12}" srcOrd="8" destOrd="0" presId="urn:microsoft.com/office/officeart/2005/8/layout/vList5"/>
    <dgm:cxn modelId="{CF56DDFA-F978-E447-98BE-86376D310485}" type="presParOf" srcId="{36C9C799-EBEB-144C-B2F0-E4D1D0D7FE12}" destId="{E1EAA8CC-7F8B-F945-9BB9-4FE974A5BB2E}" srcOrd="0" destOrd="0" presId="urn:microsoft.com/office/officeart/2005/8/layout/vList5"/>
    <dgm:cxn modelId="{D504327D-32BE-C747-ABA2-1EA0C3797850}" type="presParOf" srcId="{36C9C799-EBEB-144C-B2F0-E4D1D0D7FE12}" destId="{C8D3ACC8-7580-7E4A-8E05-E649F8654A6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9FD543-3CC0-F445-93C3-CD1F3B5D35A3}">
      <dsp:nvSpPr>
        <dsp:cNvPr id="0" name=""/>
        <dsp:cNvSpPr/>
      </dsp:nvSpPr>
      <dsp:spPr>
        <a:xfrm rot="5400000">
          <a:off x="6329254" y="-2756213"/>
          <a:ext cx="566172" cy="62233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United States vs. Maryland Comparison</a:t>
          </a:r>
        </a:p>
      </dsp:txBody>
      <dsp:txXfrm rot="-5400000">
        <a:off x="3500651" y="100028"/>
        <a:ext cx="6195741" cy="510896"/>
      </dsp:txXfrm>
    </dsp:sp>
    <dsp:sp modelId="{CCADED91-DCDF-FD4C-8091-3690263DE901}">
      <dsp:nvSpPr>
        <dsp:cNvPr id="0" name=""/>
        <dsp:cNvSpPr/>
      </dsp:nvSpPr>
      <dsp:spPr>
        <a:xfrm>
          <a:off x="0" y="1618"/>
          <a:ext cx="3500651" cy="707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Overview of the 2020 General Election</a:t>
          </a:r>
          <a:endParaRPr lang="en-US" sz="2000" kern="1200"/>
        </a:p>
      </dsp:txBody>
      <dsp:txXfrm>
        <a:off x="34548" y="36166"/>
        <a:ext cx="3431555" cy="638619"/>
      </dsp:txXfrm>
    </dsp:sp>
    <dsp:sp modelId="{4E4E588A-A53F-A946-8BEA-8EC567D9504D}">
      <dsp:nvSpPr>
        <dsp:cNvPr id="0" name=""/>
        <dsp:cNvSpPr/>
      </dsp:nvSpPr>
      <dsp:spPr>
        <a:xfrm rot="5400000">
          <a:off x="6329254" y="-2013112"/>
          <a:ext cx="566172" cy="62233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Gender Demographics by County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Racial Demographics: White vs. African American Population</a:t>
          </a:r>
        </a:p>
      </dsp:txBody>
      <dsp:txXfrm rot="-5400000">
        <a:off x="3500651" y="843129"/>
        <a:ext cx="6195741" cy="510896"/>
      </dsp:txXfrm>
    </dsp:sp>
    <dsp:sp modelId="{0A421341-F384-A646-91C8-D98445A73D39}">
      <dsp:nvSpPr>
        <dsp:cNvPr id="0" name=""/>
        <dsp:cNvSpPr/>
      </dsp:nvSpPr>
      <dsp:spPr>
        <a:xfrm>
          <a:off x="0" y="744719"/>
          <a:ext cx="3500651" cy="707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Demographic Analysis of Maryland</a:t>
          </a:r>
          <a:endParaRPr lang="en-US" sz="2000" kern="1200"/>
        </a:p>
      </dsp:txBody>
      <dsp:txXfrm>
        <a:off x="34548" y="779267"/>
        <a:ext cx="3431555" cy="638619"/>
      </dsp:txXfrm>
    </dsp:sp>
    <dsp:sp modelId="{05C3A9B9-48C3-7C42-8D63-9147C4BAD405}">
      <dsp:nvSpPr>
        <dsp:cNvPr id="0" name=""/>
        <dsp:cNvSpPr/>
      </dsp:nvSpPr>
      <dsp:spPr>
        <a:xfrm rot="5400000">
          <a:off x="6329254" y="-1270010"/>
          <a:ext cx="566172" cy="62233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Breakdown by County</a:t>
          </a:r>
        </a:p>
      </dsp:txBody>
      <dsp:txXfrm rot="-5400000">
        <a:off x="3500651" y="1586231"/>
        <a:ext cx="6195741" cy="510896"/>
      </dsp:txXfrm>
    </dsp:sp>
    <dsp:sp modelId="{A9A936B3-4745-F040-8063-0ADFC4740060}">
      <dsp:nvSpPr>
        <dsp:cNvPr id="0" name=""/>
        <dsp:cNvSpPr/>
      </dsp:nvSpPr>
      <dsp:spPr>
        <a:xfrm>
          <a:off x="0" y="1487821"/>
          <a:ext cx="3500651" cy="707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Adult Population Distribution</a:t>
          </a:r>
          <a:endParaRPr lang="en-US" sz="2000" kern="1200"/>
        </a:p>
      </dsp:txBody>
      <dsp:txXfrm>
        <a:off x="34548" y="1522369"/>
        <a:ext cx="3431555" cy="638619"/>
      </dsp:txXfrm>
    </dsp:sp>
    <dsp:sp modelId="{B662F8B4-0D2D-9549-8AE4-96D9DD25B898}">
      <dsp:nvSpPr>
        <dsp:cNvPr id="0" name=""/>
        <dsp:cNvSpPr/>
      </dsp:nvSpPr>
      <dsp:spPr>
        <a:xfrm rot="5400000">
          <a:off x="6329254" y="-526909"/>
          <a:ext cx="566172" cy="62233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Key Trends and Statistics</a:t>
          </a:r>
        </a:p>
      </dsp:txBody>
      <dsp:txXfrm rot="-5400000">
        <a:off x="3500651" y="2329332"/>
        <a:ext cx="6195741" cy="510896"/>
      </dsp:txXfrm>
    </dsp:sp>
    <dsp:sp modelId="{3B4676DB-A403-CF47-9B73-B16647E5F6BE}">
      <dsp:nvSpPr>
        <dsp:cNvPr id="0" name=""/>
        <dsp:cNvSpPr/>
      </dsp:nvSpPr>
      <dsp:spPr>
        <a:xfrm>
          <a:off x="0" y="2230922"/>
          <a:ext cx="3500651" cy="707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Voter Turnout Insights</a:t>
          </a:r>
          <a:endParaRPr lang="en-US" sz="2000" kern="1200"/>
        </a:p>
      </dsp:txBody>
      <dsp:txXfrm>
        <a:off x="34548" y="2265470"/>
        <a:ext cx="3431555" cy="638619"/>
      </dsp:txXfrm>
    </dsp:sp>
    <dsp:sp modelId="{C8D3ACC8-7580-7E4A-8E05-E649F8654A6F}">
      <dsp:nvSpPr>
        <dsp:cNvPr id="0" name=""/>
        <dsp:cNvSpPr/>
      </dsp:nvSpPr>
      <dsp:spPr>
        <a:xfrm rot="5400000">
          <a:off x="6329254" y="216191"/>
          <a:ext cx="566172" cy="62233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/>
            <a:t>Comparison of Primary vs. General Elections</a:t>
          </a:r>
        </a:p>
      </dsp:txBody>
      <dsp:txXfrm rot="-5400000">
        <a:off x="3500651" y="3072432"/>
        <a:ext cx="6195741" cy="510896"/>
      </dsp:txXfrm>
    </dsp:sp>
    <dsp:sp modelId="{E1EAA8CC-7F8B-F945-9BB9-4FE974A5BB2E}">
      <dsp:nvSpPr>
        <dsp:cNvPr id="0" name=""/>
        <dsp:cNvSpPr/>
      </dsp:nvSpPr>
      <dsp:spPr>
        <a:xfrm>
          <a:off x="0" y="2974023"/>
          <a:ext cx="3500651" cy="707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Voting Methods</a:t>
          </a:r>
          <a:endParaRPr lang="en-US" sz="2000" kern="1200"/>
        </a:p>
      </dsp:txBody>
      <dsp:txXfrm>
        <a:off x="34548" y="3008571"/>
        <a:ext cx="3431555" cy="638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5T22:11:05.63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296 76 24575,'-35'5'0,"22"-4"0,-21 5 0,30-6 0,-1 1 0,-2-1 0,-2 1 0,-2 0 0,2 0 0,3-1 0,0 1 0,2-1 0,-1 1 0,1 0 0,0-1 0,0 1 0,0 0 0,0-1 0,3 1 0,-2 0 0,-1-1 0,0 0 0,-1-1 0,2-1 0,-1 2 0,1-1 0,2 2 0,0-3 0,-1 2 0,2-2 0,-6 1 0,1 0 0,0 1 0,-1 0 0,4-1 0,1-1 0,2-1 0,1 0 0,2-1 0,2 0 0,0-1 0,1 1 0,-1-1 0,-2 0 0,0 1 0,-1 0 0,1 0 0,1-1 0,-1 0 0,0 1 0,-1 2 0,-1 1 0,-1 0 0,0-1 0,0 0 0,3-1 0,2-1 0,1 2 0,-3-1 0,-1 0 0,-2 2 0,0-1 0,0 0 0,-3 6 0,-2-2 0,-5 6 0,0-2 0,-3 1 0,0 1 0,0 0 0,-1 1 0,0-1 0,2-2 0,1 0 0,0 0 0,2-1 0,3-1 0,2-1 0,4-3 0,1-2 0,2 0 0,-1-1 0,2 0 0,0 0 0,2-2 0,0 1 0,0-1 0,0 2 0,-3-2 0,1 1 0,-3 1 0,1 1 0,-2 3 0,-3 2 0,-2 3 0,-1 2 0,0 1 0,1 1 0,2-2 0,1-1 0,2-3 0,1-2 0,0 0 0,5-2 0,4-2 0,4-4 0,-1-1 0,-4 1 0,-3 1 0,-2 1 0,-2 1 0,0 1 0,-2 2 0,0 2 0,-1 3 0,0 3 0,1 1 0,0-2 0,1-3 0,-1-3 0,1-2 0,2-1 0,1-2 0,2-2 0,-2 0 0,1-2 0,-1 0 0,0-1 0,-1 0 0,-1 3 0,-1 3 0,-2 4 0,1 3 0,-1 2 0,0 2 0,-1 0 0,-1 1 0,2-3 0,-2-2 0,3-4 0,2-4 0,2-3 0,2-2 0,-1 1 0,-1 1 0,-2 3 0,-2 1 0,0 2 0,-2 6 0,1-1 0,-2 0 0,-1-4 0,-1-1 0,2 2 0,0 1 0,2 2 0,-1 0 0,1-1 0,1-3 0,2-1 0,0-1 0,2-3 0,0-1 0,0-1 0,-1 1 0,0 0 0,-2 2 0,0 0 0,-1 2 0,-3 1 0,1 0 0,0 4 0,-1-3 0,-2 3 0,-1-1 0,0 0 0,-2 1 0,0 0 0,-1 1 0,2 0 0,1 1 0,1-2 0,0-1 0,-1-1 0,0 0 0,-1 0 0,1-1 0,-2 2 0,0 0 0,0-2 0,-1 0 0,-4 1 0,-1-1 0,0 2 0,1-1 0,-7-2 0,1 1 0,-2 0 0,2 0 0,10 1 0,1 1 0,4-1 0,1 0 0,2-1 0,0 2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5T22:11:08.67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5T22:11:09.96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243 18 24575,'-10'2'0,"1"2"0,1 0 0,-1 1 0,-1 3 0,-2 3 0,-1 1 0,2-2 0,1-2 0,2 3 0,2-2 0,1 0 0,2-5 0,1-7 0,-2-6 0,-4-5 0,-6-5 0,-4-4 0,-2 0 0,3 8 0,5 8 0,6 5 0,5 4 0,0-2 0,-2 2 0,-1 0 0,0 3 0,1 3 0,0 4 0,-1 1 0,1 0 0,1-4 0,2-4 0,1-3 0,-2-1 0,2-5 0,0 2 0,2-4 0,-1 5 0,0 1 0,-2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5T22:11:15.15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5T22:11:16.83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5T22:11:29.89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320 91 24575,'8'1'0,"-2"-1"0,-8 1 0,-2 0 0,3-1 0,-5 4 0,0-1 0,-1 1 0,1 0 0,2-1 0,0-1 0,-4 3 0,-1-1 0,-1-1 0,-3-2 0,1 0 0,-3-1 0,2 1 0,6-1 0,1-1 0,2 1 0,0 0 0,1 1 0,-1-1 0,-5 0 0,-6-2 0,-4 0 0,-2 0 0,6 1 0,4 1 0,3-1 0,4 1 0,1-1 0,1 1 0,1-1 0,0-1 0,0 1 0,5 0 0,-1-1 0,3 0 0,-1 0 0,0-2 0,2 1 0,1-1 0,-1 0 0,0 0 0,0 1 0,1-1 0,0 2 0,0-1 0,-2 2 0,-1-1 0,-1 1 0,2 1 0,2-1 0,0 0 0,0 0 0,-2 0 0,-2 1 0,-1 0 0,0 0 0,-1 0 0,1-1 0,0-1 0,0 1 0,2-1 0,1 0 0,1 1 0,1 0 0,-1 1 0,-2 0 0,-1-1 0,-1 0 0,-1-1 0,-1 1 0,-6 1 0,-2 0 0,-4 1 0,2-1 0,3 0 0,-1 0 0,1 0 0,2 1 0,1 0 0,1 1 0,-4-1 0,-4-1 0,-2-1 0,0 0 0,-3-2 0,-4 0 0,1-1 0,3 0 0,7 1 0,4 1 0,1 2 0,-1 0 0,0-1 0,1 0 0,1 0 0,2 0 0,1 0 0,1-1 0,1-1 0,2 0 0,3 0 0,3 0 0,3 1 0,-2 2 0,-3 0 0,-3 2 0,-2-2 0,1 1 0,-2-1 0,0-1 0,0 1 0,-1-1 0,3 1 0,0-1 0,-1 1 0,1-1 0,-1 1 0,-1 0 0,1-1 0,-1 0 0,0 0 0,0 0 0,-1 1 0,0-1 0,-1 1 0,0 1 0,-2-4 0,0 0 0,-2-2 0,2 3 0,0 2 0,0 4 0,1-2 0,-1 2 0,-2-1 0,-1 0 0,-1 0 0,-3-1 0,0-2 0,2 1 0,2 0 0,2 0 0,-2 0 0,-2 0 0,1 0 0,-1 1 0,0-2 0,-1-1 0,1-1 0,1 0 0,1 1 0,-1 0 0,0 0 0,-2 1 0,-1-1 0,1-1 0,-3 2 0,0 0 0,-1 2 0,0 0 0,0-1 0,1-1 0,3-1 0,3 0 0,2 0 0,2 0 0,-1-1 0,-1 2 0,-2 1 0,2 0 0,-2 1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E0CF7F-2E43-ED4F-B10C-300B3A9087EF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0B8A2C-3E92-B14E-904D-B3BC55E05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690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0B8A2C-3E92-B14E-904D-B3BC55E057E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688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5C531-387E-17AD-5ABA-67D3FB21E0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92937E-ECE5-33CD-1B76-C9420797A4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DBC90-F963-2C53-A9B3-424848D45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6663D-0AFA-2C49-B125-E1F71DC24648}" type="datetime1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B08A3-52B8-DB74-73B7-F29BD91A3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89129-146D-77D6-DFEC-CA4E126B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604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D49C8-DD40-E1E2-5821-4F0776777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AD5F70-6305-D448-48D0-87EAEFF899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200BE-C31D-ABFD-C666-09F9E6818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D9AFB-5EA1-E24F-851A-8ED20EFC4A8A}" type="datetime1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0C999-9A94-C132-4BC3-5EDCDE7FA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98C9A-5A47-5E34-EFF1-EDE81982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022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7A76EA-63FF-0CD8-0498-4E95A74460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698D-AE61-40DB-5344-334B043895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1DEA52-11F2-7883-BE9B-6D7A930CA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95B68-6615-9A48-9490-0FC54C141E03}" type="datetime1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EE0CF2-1EFE-759E-625E-799941553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E766D-B750-D9CA-50D5-08B61A122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140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2E397-43FD-DBA2-9EB9-8ECA3C801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DE5B2-3735-E116-0FFB-692F7B869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81238-9045-1A33-9527-5810BC181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313B1-8007-0646-BB64-94639DD55901}" type="datetime1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95B84-E674-8097-B184-CA695321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E2A18-BA8E-903E-3CB3-6332F895A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45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7F805-4478-1B9E-4138-971270636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65B646-AD5C-739B-0995-0D9C9F0FA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E6A4F-8790-DA79-94CE-C74DABD934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C1216-78EF-4046-B376-E30D32BEB259}" type="datetime1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61533-8B95-3DFB-DFE0-1F441095B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4333-88FF-798F-B2CF-0D12C1284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038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3A0BD-99DB-81AB-1A52-87ECB12A5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DFDB5-9DEA-C528-CA15-DC2EC3BED6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8FACCB-FBE7-71DD-5796-013B314495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5BA9BE-CDA5-8043-BEC9-6228A8F6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420628-6ECD-8744-B9DD-4FDBEA10FD26}" type="datetime1">
              <a:rPr lang="en-US" smtClean="0"/>
              <a:t>12/15/24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F63903-4E80-5870-CA14-29BB3C0B4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110C9-BE73-2E47-DB8F-BF776C8A7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961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7F395-2B80-38E9-AB20-D8C331C3D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CB7CA-A100-2947-36A0-2F9D253D3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A5CAF5-6CC3-6D18-80B8-2B7B369A0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1009D1-693E-5BA6-F8A9-C2EA7D0B95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83BEA8-1761-1874-D291-CB051D6BD9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C36351-9574-3874-112B-86828018D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F6B68-2455-074A-AFA0-E6C04C61C236}" type="datetime1">
              <a:rPr lang="en-US" smtClean="0"/>
              <a:t>12/15/24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4C15DA-6D2C-8227-FDEF-137672992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E9E724-DDE4-150A-20B6-DA52D59D4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372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2321F-DADA-9C7E-0DFE-CF7EC27A8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371528-8D6D-A422-3ADF-A669C693A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362-5B02-EC4B-B1FE-16D05326E9B9}" type="datetime1">
              <a:rPr lang="en-US" smtClean="0"/>
              <a:t>12/15/24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AB2E08-1D03-CF83-2FB1-E8CBD0D2C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FE333-F810-BBB8-F4BD-EB8C6B47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046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4FAE55-FA36-832E-B4A3-3B30FB19F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8B5E9-331A-6D4A-AD1C-64616B28AC60}" type="datetime1">
              <a:rPr lang="en-US" smtClean="0"/>
              <a:t>12/15/24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FCAD66-89D7-B028-C9F8-33D2580A7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D27E5B-0286-FF44-3545-C28D1F1F4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34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998D8-2478-E900-A4B3-BF74DE022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4D329-916F-4B45-584D-4EAE6C251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02E40-F8B5-4FF2-E65B-386C0C4AA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9EBDD-96D3-D0A5-A2C3-F4198A265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645F1-B096-EF4C-B8A6-0AE0B911F032}" type="datetime1">
              <a:rPr lang="en-US" smtClean="0"/>
              <a:t>12/15/24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2D8B5F-1ACF-1BFF-C784-8DB1B9128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A2B38-45C7-CF25-9F42-E044FAEC2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817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CF893-0E21-A4A6-C80E-D51E14635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8215E9-3E5C-D6B6-F577-9C7BFF0FF5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A1724-A9D5-8588-60B6-0C7147DFF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BDD2D-92CB-B5A7-1325-EC44BB6BB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BD7C7-AF07-7947-A9A7-BB5AA3D7D60B}" type="datetime1">
              <a:rPr lang="en-US" smtClean="0"/>
              <a:t>12/15/24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B08CA-FA94-D489-869C-1E59AD87E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98432-0E92-900D-D13C-0399B78C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446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8FA320-937E-DC09-3B89-5637B088C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973A82-B9A7-F763-FED2-3106D2EF51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A44A1-B8FE-91F3-A607-A8E892D58D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314844-1076-3F4E-A75E-BC2857D6AB53}" type="datetime1">
              <a:rPr lang="en-US" smtClean="0"/>
              <a:t>12/15/24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79B1A-0185-E510-587C-C06262B3E5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E1A31-D08E-ADBD-A374-BB4E069BF0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5C3263-2A0F-EC4D-BFCC-7653DD3E9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09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customXml" Target="../ink/ink6.xml"/><Relationship Id="rId5" Type="http://schemas.openxmlformats.org/officeDocument/2006/relationships/customXml" Target="../ink/ink2.xml"/><Relationship Id="rId10" Type="http://schemas.openxmlformats.org/officeDocument/2006/relationships/customXml" Target="../ink/ink5.xml"/><Relationship Id="rId4" Type="http://schemas.openxmlformats.org/officeDocument/2006/relationships/image" Target="../media/image10.png"/><Relationship Id="rId9" Type="http://schemas.openxmlformats.org/officeDocument/2006/relationships/customXml" Target="../ink/ink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-1500"/>
            <a:ext cx="12191998" cy="6858000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FFC87AC-C919-4FE5-BAC3-39509E00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635" y="-1500"/>
            <a:ext cx="8119933" cy="6858001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D0659F6-0853-468D-B1B2-44FDBE98B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9272" y="-3000"/>
            <a:ext cx="12201265" cy="6859501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24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78536" y="0"/>
            <a:ext cx="11718098" cy="6858000"/>
          </a:xfrm>
          <a:prstGeom prst="rect">
            <a:avLst/>
          </a:prstGeom>
          <a:gradFill>
            <a:gsLst>
              <a:gs pos="19000">
                <a:srgbClr val="000000">
                  <a:alpha val="62000"/>
                </a:srgbClr>
              </a:gs>
              <a:gs pos="100000">
                <a:schemeClr val="accent1">
                  <a:lumMod val="75000"/>
                  <a:alpha val="44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E2A71-3998-8814-8301-B3DFCE9B8E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2639" y="561203"/>
            <a:ext cx="9932691" cy="1165996"/>
          </a:xfr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Election Results Analysis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77ACDD7-882D-4B81-A213-84C82B96B0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2888341"/>
            <a:ext cx="12203819" cy="3968158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E10910-6087-B589-1EB9-F0374E1D2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570" y="5791201"/>
            <a:ext cx="9932690" cy="864780"/>
          </a:xfrm>
        </p:spPr>
        <p:txBody>
          <a:bodyPr anchor="t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By Shoshana </a:t>
            </a:r>
            <a:r>
              <a:rPr lang="en-US" dirty="0" err="1">
                <a:solidFill>
                  <a:srgbClr val="FFFFFF"/>
                </a:solidFill>
              </a:rPr>
              <a:t>Gilg</a:t>
            </a:r>
            <a:r>
              <a:rPr lang="en-US" dirty="0">
                <a:solidFill>
                  <a:srgbClr val="FFFFFF"/>
                </a:solidFill>
              </a:rPr>
              <a:t> </a:t>
            </a:r>
          </a:p>
          <a:p>
            <a:r>
              <a:rPr lang="en-US" dirty="0">
                <a:solidFill>
                  <a:srgbClr val="FFFFFF"/>
                </a:solidFill>
              </a:rPr>
              <a:t>Data 205 CRN 22017</a:t>
            </a:r>
          </a:p>
        </p:txBody>
      </p:sp>
      <p:pic>
        <p:nvPicPr>
          <p:cNvPr id="5" name="Picture 4" descr="A person in a suit and tie&#10;&#10;Description automatically generated">
            <a:extLst>
              <a:ext uri="{FF2B5EF4-FFF2-40B4-BE49-F238E27FC236}">
                <a16:creationId xmlns:a16="http://schemas.microsoft.com/office/drawing/2014/main" id="{4CE2CF97-976C-1AF7-6475-EFB23FB82A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14" r="2958" b="-2"/>
          <a:stretch/>
        </p:blipFill>
        <p:spPr>
          <a:xfrm>
            <a:off x="1381935" y="2429275"/>
            <a:ext cx="4481866" cy="2644657"/>
          </a:xfrm>
          <a:prstGeom prst="rect">
            <a:avLst/>
          </a:prstGeom>
        </p:spPr>
      </p:pic>
      <p:pic>
        <p:nvPicPr>
          <p:cNvPr id="7" name="Picture 6" descr="A red and blue elephant and donkey&#10;&#10;Description automatically generated">
            <a:extLst>
              <a:ext uri="{FF2B5EF4-FFF2-40B4-BE49-F238E27FC236}">
                <a16:creationId xmlns:a16="http://schemas.microsoft.com/office/drawing/2014/main" id="{430EBF73-6B72-1B2A-9621-4A3D8B5DB9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672" b="-2"/>
          <a:stretch/>
        </p:blipFill>
        <p:spPr>
          <a:xfrm>
            <a:off x="6350724" y="2427912"/>
            <a:ext cx="4486215" cy="264722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A9786A-8DAE-F3F2-34FB-FB9F9DAD5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782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C3BDF9-B99D-8541-CC08-51A57C883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278018-D06F-6112-9267-A9FE13953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Gender Demographics of Maryland Counties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4" descr="A graph with blue and red lines&#10;&#10;Description automatically generated">
            <a:extLst>
              <a:ext uri="{FF2B5EF4-FFF2-40B4-BE49-F238E27FC236}">
                <a16:creationId xmlns:a16="http://schemas.microsoft.com/office/drawing/2014/main" id="{A6A7D006-8D3C-27EA-6D84-08CB77041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2627" y="1966293"/>
            <a:ext cx="8206745" cy="4452160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CAEBB-8440-07AC-9288-81078044A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55C3263-2A0F-EC4D-BFCC-7653DD3E96B7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111DD6A-4E43-EEED-0493-A4E8703F5C4D}"/>
                  </a:ext>
                </a:extLst>
              </p14:cNvPr>
              <p14:cNvContentPartPr/>
              <p14:nvPr/>
            </p14:nvContentPartPr>
            <p14:xfrm>
              <a:off x="5303344" y="6213131"/>
              <a:ext cx="106560" cy="388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111DD6A-4E43-EEED-0493-A4E8703F5C4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94704" y="6204131"/>
                <a:ext cx="124200" cy="56520"/>
              </a:xfrm>
              <a:prstGeom prst="rect">
                <a:avLst/>
              </a:prstGeom>
            </p:spPr>
          </p:pic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A47BF650-E56E-10B2-DA42-608D57C47076}"/>
              </a:ext>
            </a:extLst>
          </p:cNvPr>
          <p:cNvGrpSpPr/>
          <p:nvPr/>
        </p:nvGrpSpPr>
        <p:grpSpPr>
          <a:xfrm>
            <a:off x="5111824" y="6138611"/>
            <a:ext cx="121680" cy="41400"/>
            <a:chOff x="5111824" y="6138611"/>
            <a:chExt cx="121680" cy="414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D382C171-DF21-3872-C3EB-93443D51CAF3}"/>
                    </a:ext>
                  </a:extLst>
                </p14:cNvPr>
                <p14:cNvContentPartPr/>
                <p14:nvPr/>
              </p14:nvContentPartPr>
              <p14:xfrm>
                <a:off x="5233144" y="6151931"/>
                <a:ext cx="360" cy="36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D382C171-DF21-3872-C3EB-93443D51CAF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224504" y="614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CDC3248B-1AA4-5375-20F3-C033F9DD32E7}"/>
                    </a:ext>
                  </a:extLst>
                </p14:cNvPr>
                <p14:cNvContentPartPr/>
                <p14:nvPr/>
              </p14:nvContentPartPr>
              <p14:xfrm>
                <a:off x="5111824" y="6138611"/>
                <a:ext cx="87840" cy="4140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CDC3248B-1AA4-5375-20F3-C033F9DD32E7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102824" y="6129611"/>
                  <a:ext cx="105480" cy="59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10D0C30-F962-CCB2-1ECA-0B09CF230721}"/>
              </a:ext>
            </a:extLst>
          </p:cNvPr>
          <p:cNvGrpSpPr/>
          <p:nvPr/>
        </p:nvGrpSpPr>
        <p:grpSpPr>
          <a:xfrm>
            <a:off x="5321344" y="6209891"/>
            <a:ext cx="88200" cy="11160"/>
            <a:chOff x="5321344" y="6209891"/>
            <a:chExt cx="88200" cy="11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6A293B20-BF89-83D2-84E7-665050A51C8F}"/>
                    </a:ext>
                  </a:extLst>
                </p14:cNvPr>
                <p14:cNvContentPartPr/>
                <p14:nvPr/>
              </p14:nvContentPartPr>
              <p14:xfrm>
                <a:off x="5409184" y="6220691"/>
                <a:ext cx="360" cy="360"/>
              </p14:xfrm>
            </p:contentPart>
          </mc:Choice>
          <mc:Fallback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6A293B20-BF89-83D2-84E7-665050A51C8F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400544" y="621205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70A39CD5-79D6-35E4-A886-B665C860D5F6}"/>
                    </a:ext>
                  </a:extLst>
                </p14:cNvPr>
                <p14:cNvContentPartPr/>
                <p14:nvPr/>
              </p14:nvContentPartPr>
              <p14:xfrm>
                <a:off x="5321344" y="6209891"/>
                <a:ext cx="360" cy="36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70A39CD5-79D6-35E4-A886-B665C860D5F6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5312344" y="620125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F5D2D923-CED2-1304-AED2-D2F5BF22BB73}"/>
                  </a:ext>
                </a:extLst>
              </p14:cNvPr>
              <p14:cNvContentPartPr/>
              <p14:nvPr/>
            </p14:nvContentPartPr>
            <p14:xfrm>
              <a:off x="6229624" y="6202691"/>
              <a:ext cx="120240" cy="4644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F5D2D923-CED2-1304-AED2-D2F5BF22BB7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220984" y="6194051"/>
                <a:ext cx="137880" cy="6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5084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049A31-ED9A-E0C9-25D3-7DF1CBA58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Adult Population By County </a:t>
            </a:r>
          </a:p>
        </p:txBody>
      </p:sp>
      <p:pic>
        <p:nvPicPr>
          <p:cNvPr id="13" name="Picture 12" descr="A graph of a number of people&#10;&#10;Description automatically generated">
            <a:extLst>
              <a:ext uri="{FF2B5EF4-FFF2-40B4-BE49-F238E27FC236}">
                <a16:creationId xmlns:a16="http://schemas.microsoft.com/office/drawing/2014/main" id="{A8245B89-0E68-40B2-A394-0A1034019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790" y="2181426"/>
            <a:ext cx="4997045" cy="3997637"/>
          </a:xfrm>
          <a:prstGeom prst="rect">
            <a:avLst/>
          </a:prstGeom>
        </p:spPr>
      </p:pic>
      <p:pic>
        <p:nvPicPr>
          <p:cNvPr id="11" name="Content Placeholder 10" descr="A graph of a number of people&#10;&#10;Description automatically generated">
            <a:extLst>
              <a:ext uri="{FF2B5EF4-FFF2-40B4-BE49-F238E27FC236}">
                <a16:creationId xmlns:a16="http://schemas.microsoft.com/office/drawing/2014/main" id="{7845946B-4625-31DB-F77A-29A958907F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44922" y="2112120"/>
            <a:ext cx="4997288" cy="399783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3841D1-A2DA-44BE-2A0E-574161283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463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map of a country&#10;&#10;Description automatically generated">
            <a:extLst>
              <a:ext uri="{FF2B5EF4-FFF2-40B4-BE49-F238E27FC236}">
                <a16:creationId xmlns:a16="http://schemas.microsoft.com/office/drawing/2014/main" id="{87F43011-FE0E-EE77-EF93-B481051CCF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35354" y="457200"/>
            <a:ext cx="8521292" cy="5943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B41F889-BF93-FD5A-50BA-031FD0E92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>
                <a:solidFill>
                  <a:schemeClr val="bg1"/>
                </a:solidFill>
              </a:rPr>
              <a:t>12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933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a voting graph&#10;&#10;Description automatically generated with medium confidence">
            <a:extLst>
              <a:ext uri="{FF2B5EF4-FFF2-40B4-BE49-F238E27FC236}">
                <a16:creationId xmlns:a16="http://schemas.microsoft.com/office/drawing/2014/main" id="{C7CCAFCA-D951-2313-3E59-8F3716B0D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0681" y="457200"/>
            <a:ext cx="8430638" cy="5943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9A6704-845D-ED82-8877-DEE26DBC2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75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numbers and names&#10;&#10;Description automatically generated with medium confidence">
            <a:extLst>
              <a:ext uri="{FF2B5EF4-FFF2-40B4-BE49-F238E27FC236}">
                <a16:creationId xmlns:a16="http://schemas.microsoft.com/office/drawing/2014/main" id="{2CC2022D-3B97-50D3-4A89-E15161163A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7128" y="457200"/>
            <a:ext cx="8937743" cy="5943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9E2E36-5E7E-90A1-F47F-9C2848C91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>
                <a:solidFill>
                  <a:schemeClr val="bg1"/>
                </a:solidFill>
              </a:rPr>
              <a:t>14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1544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0D04D1-3A98-7760-098B-AEEEC8AC9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White Vs. African American Population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7966F27-2729-CE21-6A73-9E4BC98BCD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4105" y="210220"/>
            <a:ext cx="5359267" cy="643755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47A036-BC82-4009-6B17-7C037918D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384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with a line pointing to the distance&#10;&#10;Description automatically generated">
            <a:extLst>
              <a:ext uri="{FF2B5EF4-FFF2-40B4-BE49-F238E27FC236}">
                <a16:creationId xmlns:a16="http://schemas.microsoft.com/office/drawing/2014/main" id="{BDA66C9B-52B3-176B-6C92-5118C891BC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3575" y="457200"/>
            <a:ext cx="8004849" cy="5943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7DDFB2-176D-365F-7E73-B30429A4F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704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A8E1505-F0D4-88F7-2196-050AEAC83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Voter Turnout</a:t>
            </a:r>
          </a:p>
        </p:txBody>
      </p:sp>
      <p:pic>
        <p:nvPicPr>
          <p:cNvPr id="7" name="Picture 6" descr="A graph of a graph with numbers and a line&#10;&#10;Description automatically generated">
            <a:extLst>
              <a:ext uri="{FF2B5EF4-FFF2-40B4-BE49-F238E27FC236}">
                <a16:creationId xmlns:a16="http://schemas.microsoft.com/office/drawing/2014/main" id="{15CE8069-B099-F460-EF70-22EF75888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341" y="1791730"/>
            <a:ext cx="4898881" cy="3380944"/>
          </a:xfrm>
          <a:prstGeom prst="rect">
            <a:avLst/>
          </a:prstGeom>
        </p:spPr>
      </p:pic>
      <p:pic>
        <p:nvPicPr>
          <p:cNvPr id="5" name="Content Placeholder 4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C2E1028E-C71E-030E-9603-62E4A4673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278" y="1791730"/>
            <a:ext cx="5772160" cy="383059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7F43C1-B5FA-52D4-1177-6EB5C248A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74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828F8D-38E2-7D8A-41B9-FABE607C3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Voting Methods Primary Vs. General Election</a:t>
            </a:r>
          </a:p>
        </p:txBody>
      </p:sp>
      <p:pic>
        <p:nvPicPr>
          <p:cNvPr id="8" name="Picture 7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2AEC641B-4D57-5A5B-47C0-9F5FE134A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15" y="2164998"/>
            <a:ext cx="6136674" cy="3052996"/>
          </a:xfrm>
          <a:prstGeom prst="rect">
            <a:avLst/>
          </a:prstGeom>
        </p:spPr>
      </p:pic>
      <p:pic>
        <p:nvPicPr>
          <p:cNvPr id="5" name="Content Placeholder 4" descr="A graph of different colored columns&#10;&#10;Description automatically generated">
            <a:extLst>
              <a:ext uri="{FF2B5EF4-FFF2-40B4-BE49-F238E27FC236}">
                <a16:creationId xmlns:a16="http://schemas.microsoft.com/office/drawing/2014/main" id="{7FB5E5D9-F84E-A6D1-EB09-4171B9A1B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5159" y="1994432"/>
            <a:ext cx="5868995" cy="349205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C9006B-C9A7-110A-8479-8CF626FF7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31079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55C3263-2A0F-EC4D-BFCC-7653DD3E96B7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3454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FD3F27-4BB3-4D8D-F9FD-FADBE1AEC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5FB63-EB39-B747-859F-2494505D1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Voting Methods by Political Party</a:t>
            </a:r>
          </a:p>
        </p:txBody>
      </p:sp>
      <p:pic>
        <p:nvPicPr>
          <p:cNvPr id="4" name="Picture 3" descr="A graph with dots and lines&#10;&#10;Description automatically generated">
            <a:extLst>
              <a:ext uri="{FF2B5EF4-FFF2-40B4-BE49-F238E27FC236}">
                <a16:creationId xmlns:a16="http://schemas.microsoft.com/office/drawing/2014/main" id="{81B87E0F-009B-88E0-81C4-255505B82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363" y="1966293"/>
            <a:ext cx="7011273" cy="445216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705B1-17C0-0139-6FAE-2AC8589C4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523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08681E-E2E9-872C-590F-71DBABDCD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0" i="0" u="none" strike="noStrike">
                <a:solidFill>
                  <a:srgbClr val="FFFFFF"/>
                </a:solidFill>
                <a:effectLst/>
                <a:latin typeface="-webkit-standard"/>
              </a:rPr>
              <a:t>Election Results Analysis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DDAD6-9D90-A92A-F7BB-DFA2274D1B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400" b="1" i="0" u="none" strike="noStrike" dirty="0">
                <a:effectLst/>
              </a:rPr>
              <a:t>Overview:</a:t>
            </a:r>
            <a:br>
              <a:rPr lang="en-US" sz="2400" b="0" i="0" u="none" strike="noStrike" dirty="0">
                <a:effectLst/>
              </a:rPr>
            </a:br>
            <a:r>
              <a:rPr lang="en-US" sz="2400" b="0" i="0" u="none" strike="noStrike" dirty="0">
                <a:effectLst/>
              </a:rPr>
              <a:t>This project analyzes the 2020 General Election, focusing on the  state of Maryland. Key demographic insights and voter behavior patterns, including turnout and voting methods, are explored.</a:t>
            </a:r>
          </a:p>
          <a:p>
            <a:r>
              <a:rPr lang="en-US" sz="2400" b="1" i="0" u="none" strike="noStrike" dirty="0">
                <a:effectLst/>
              </a:rPr>
              <a:t>Purpose:</a:t>
            </a:r>
            <a:br>
              <a:rPr lang="en-US" sz="2400" b="0" i="0" u="none" strike="noStrike" dirty="0">
                <a:effectLst/>
              </a:rPr>
            </a:br>
            <a:r>
              <a:rPr lang="en-US" sz="2400" b="0" i="0" u="none" strike="noStrike" dirty="0">
                <a:effectLst/>
              </a:rPr>
              <a:t>To uncover trends in voter demographics and turnout, providing a deeper understanding of electoral participation and its influencing factors.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17E8E6-5974-92D2-F804-966F64F2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729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129CD8-9D70-BE35-0464-171504F1E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97606CAF-D5A1-5D16-A4BA-72C5A89F6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4D5A37A-6E85-A94D-3C10-EABAC54689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CF50C3A-C2B1-049C-E5C9-819D8F024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E458971-C0AF-30E9-94CA-59E6AC670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116692-AEE6-571C-53E7-D4A671433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References </a:t>
            </a:r>
            <a:r>
              <a:rPr lang="en-US" sz="3700" dirty="0">
                <a:solidFill>
                  <a:srgbClr val="FFFFFF"/>
                </a:solidFill>
              </a:rPr>
              <a:t>&amp; Acknowledgements 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5C3ABD-719D-BC7D-81B2-9C6FA5662A83}"/>
              </a:ext>
            </a:extLst>
          </p:cNvPr>
          <p:cNvSpPr txBox="1"/>
          <p:nvPr/>
        </p:nvSpPr>
        <p:spPr>
          <a:xfrm>
            <a:off x="699712" y="1903227"/>
            <a:ext cx="1010296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Data Sources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Maryland State Board of Elections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United States Census Bureau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Federal Election Commission (FEC)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Project Advisor</a:t>
            </a:r>
            <a:r>
              <a:rPr lang="en-US" dirty="0"/>
              <a:t>: Geoffrey </a:t>
            </a:r>
            <a:r>
              <a:rPr lang="en-US" dirty="0" err="1"/>
              <a:t>Gilg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Acknowledgments</a:t>
            </a:r>
            <a:r>
              <a:rPr lang="en-US" dirty="0"/>
              <a:t>: Special thanks to Geoffrey </a:t>
            </a:r>
            <a:r>
              <a:rPr lang="en-US" dirty="0" err="1"/>
              <a:t>Gilg</a:t>
            </a:r>
            <a:r>
              <a:rPr lang="en-US" dirty="0"/>
              <a:t> for his support and guidance throughout the development of this report.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78169E-B323-90B7-E1D7-97ACD9613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763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D48E36-F4EC-0833-3FA9-36D2F6905D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163AE7-424D-D4EB-32B6-9821B4299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31F22D-56A4-C277-76AE-0E8747A270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0ACCF1F-9554-FDB6-B147-76042A1A5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61BE10-5366-0152-5C0E-5D615D032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4B3546-BA32-96D3-3D2A-91B9E5168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6C1F78-F4CD-426F-BF43-BE25049DB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Tools and Methods 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BEDEF-E68B-0652-8397-720BF05DB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21" y="1891970"/>
            <a:ext cx="5454503" cy="4109585"/>
          </a:xfrm>
        </p:spPr>
        <p:txBody>
          <a:bodyPr anchor="ctr">
            <a:normAutofit/>
          </a:bodyPr>
          <a:lstStyle/>
          <a:p>
            <a:r>
              <a:rPr lang="en-US" sz="1600" b="1" i="0" u="none" strike="noStrike" dirty="0">
                <a:effectLst/>
              </a:rPr>
              <a:t>Tools Used</a:t>
            </a:r>
            <a:r>
              <a:rPr lang="en-US" sz="1600" b="0" i="0" u="none" strike="noStrike" dirty="0">
                <a:effectLst/>
              </a:rPr>
              <a:t>:</a:t>
            </a:r>
          </a:p>
          <a:p>
            <a:r>
              <a:rPr lang="en-US" sz="1600" b="1" i="0" u="none" strike="noStrike" dirty="0">
                <a:effectLst/>
              </a:rPr>
              <a:t>Programming Language</a:t>
            </a:r>
            <a:r>
              <a:rPr lang="en-US" sz="1600" b="0" i="0" u="none" strike="noStrike" dirty="0">
                <a:effectLst/>
              </a:rPr>
              <a:t>: Python</a:t>
            </a:r>
          </a:p>
          <a:p>
            <a:r>
              <a:rPr lang="en-US" sz="1600" b="1" i="0" u="none" strike="noStrike" dirty="0">
                <a:effectLst/>
              </a:rPr>
              <a:t>Libraries</a:t>
            </a:r>
            <a:r>
              <a:rPr lang="en-US" sz="1600" b="0" i="0" u="none" strike="noStrike" dirty="0">
                <a:effectLst/>
              </a:rPr>
              <a:t>:</a:t>
            </a:r>
          </a:p>
          <a:p>
            <a:pPr marL="742950" lvl="1"/>
            <a:r>
              <a:rPr lang="en-US" sz="1700" b="0" i="0" u="none" strike="noStrike" dirty="0">
                <a:effectLst/>
              </a:rPr>
              <a:t>pandas: For data manipulation and analysis.</a:t>
            </a:r>
          </a:p>
          <a:p>
            <a:pPr marL="742950" lvl="1"/>
            <a:r>
              <a:rPr lang="en-US" sz="1700" b="0" i="0" u="none" strike="noStrike" dirty="0">
                <a:effectLst/>
              </a:rPr>
              <a:t>matplotlib &amp; </a:t>
            </a:r>
            <a:r>
              <a:rPr lang="en-US" sz="1700" b="0" i="0" u="none" strike="noStrike" dirty="0" err="1">
                <a:effectLst/>
              </a:rPr>
              <a:t>plotly</a:t>
            </a:r>
            <a:r>
              <a:rPr lang="en-US" sz="1700" b="0" i="0" u="none" strike="noStrike" dirty="0">
                <a:effectLst/>
              </a:rPr>
              <a:t>: For creating visualizations.</a:t>
            </a:r>
          </a:p>
          <a:p>
            <a:pPr marL="742950" lvl="1"/>
            <a:r>
              <a:rPr lang="en-US" sz="1700" b="0" i="0" u="none" strike="noStrike" dirty="0">
                <a:effectLst/>
              </a:rPr>
              <a:t>folium: For mapping and geospatial visualizations (used in census data analysis).</a:t>
            </a:r>
          </a:p>
          <a:p>
            <a:pPr marL="742950" lvl="1"/>
            <a:r>
              <a:rPr lang="en-US" sz="1700" b="0" i="0" u="none" strike="noStrike" dirty="0" err="1">
                <a:effectLst/>
              </a:rPr>
              <a:t>numpy</a:t>
            </a:r>
            <a:r>
              <a:rPr lang="en-US" sz="1700" b="0" i="0" u="none" strike="noStrike" dirty="0">
                <a:effectLst/>
              </a:rPr>
              <a:t>: For numerical operations.</a:t>
            </a:r>
          </a:p>
          <a:p>
            <a:pPr marL="742950" lvl="1"/>
            <a:r>
              <a:rPr lang="en-US" sz="1700" b="0" i="0" u="none" strike="noStrike" dirty="0" err="1">
                <a:effectLst/>
              </a:rPr>
              <a:t>os</a:t>
            </a:r>
            <a:r>
              <a:rPr lang="en-US" sz="1700" b="0" i="0" u="none" strike="noStrike" dirty="0">
                <a:effectLst/>
              </a:rPr>
              <a:t>, </a:t>
            </a:r>
            <a:r>
              <a:rPr lang="en-US" sz="1700" b="0" i="0" u="none" strike="noStrike" dirty="0" err="1">
                <a:effectLst/>
              </a:rPr>
              <a:t>urllib</a:t>
            </a:r>
            <a:r>
              <a:rPr lang="en-US" sz="1700" b="0" i="0" u="none" strike="noStrike" dirty="0">
                <a:effectLst/>
              </a:rPr>
              <a:t>, and </a:t>
            </a:r>
            <a:r>
              <a:rPr lang="en-US" sz="1700" b="0" i="0" u="none" strike="noStrike" dirty="0" err="1">
                <a:effectLst/>
              </a:rPr>
              <a:t>json</a:t>
            </a:r>
            <a:r>
              <a:rPr lang="en-US" sz="1700" b="0" i="0" u="none" strike="noStrike" dirty="0">
                <a:effectLst/>
              </a:rPr>
              <a:t>: For handling file operations and API data integration.</a:t>
            </a:r>
          </a:p>
          <a:p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5BB421-069A-9BFD-EFFB-544948F2D588}"/>
              </a:ext>
            </a:extLst>
          </p:cNvPr>
          <p:cNvSpPr txBox="1"/>
          <p:nvPr/>
        </p:nvSpPr>
        <p:spPr>
          <a:xfrm>
            <a:off x="6014484" y="2137143"/>
            <a:ext cx="6007395" cy="3965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i="0" u="none" strike="noStrike" dirty="0">
                <a:effectLst/>
              </a:rPr>
              <a:t>Methods</a:t>
            </a:r>
            <a:r>
              <a:rPr lang="en-US" sz="1600" b="0" i="0" u="none" strike="noStrike" dirty="0">
                <a:effectLst/>
              </a:rPr>
              <a:t>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Data Cleaning: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Stripped whitespace and standardized column names.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Combined datasets for comprehensive analysis.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Visualization: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Used matplotlib and </a:t>
            </a:r>
            <a:r>
              <a:rPr lang="en-US" sz="1600" b="0" i="0" u="none" strike="noStrike" dirty="0" err="1">
                <a:effectLst/>
              </a:rPr>
              <a:t>plotly</a:t>
            </a:r>
            <a:r>
              <a:rPr lang="en-US" sz="1600" b="0" i="0" u="none" strike="noStrike" dirty="0">
                <a:effectLst/>
              </a:rPr>
              <a:t> for trend analysis and interactive plots.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Mapped demographic distributions using folium.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Statistical Analysis: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Computed voter turnout percentages and demographic breakdowns.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API Integration: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effectLst/>
              </a:rPr>
              <a:t>Accessed external data sources for supplementary insights.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13F6C-C95E-36C0-16F6-5535460E7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952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D3CA3B-6392-CAA3-2A81-55225903D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Information on the Data Set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686F065-7AB2-B755-C1D4-CE039CA09E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2615173"/>
              </p:ext>
            </p:extLst>
          </p:nvPr>
        </p:nvGraphicFramePr>
        <p:xfrm>
          <a:off x="1394754" y="2112579"/>
          <a:ext cx="9426435" cy="41928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6271">
                  <a:extLst>
                    <a:ext uri="{9D8B030D-6E8A-4147-A177-3AD203B41FA5}">
                      <a16:colId xmlns:a16="http://schemas.microsoft.com/office/drawing/2014/main" val="2846867988"/>
                    </a:ext>
                  </a:extLst>
                </a:gridCol>
                <a:gridCol w="3096271">
                  <a:extLst>
                    <a:ext uri="{9D8B030D-6E8A-4147-A177-3AD203B41FA5}">
                      <a16:colId xmlns:a16="http://schemas.microsoft.com/office/drawing/2014/main" val="3447992637"/>
                    </a:ext>
                  </a:extLst>
                </a:gridCol>
                <a:gridCol w="3233893">
                  <a:extLst>
                    <a:ext uri="{9D8B030D-6E8A-4147-A177-3AD203B41FA5}">
                      <a16:colId xmlns:a16="http://schemas.microsoft.com/office/drawing/2014/main" val="760637138"/>
                    </a:ext>
                  </a:extLst>
                </a:gridCol>
              </a:tblGrid>
              <a:tr h="384327">
                <a:tc>
                  <a:txBody>
                    <a:bodyPr/>
                    <a:lstStyle/>
                    <a:p>
                      <a:r>
                        <a:rPr lang="en-US" sz="1700"/>
                        <a:t>Data</a:t>
                      </a:r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Source</a:t>
                      </a:r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700"/>
                        <a:t>Description</a:t>
                      </a:r>
                    </a:p>
                  </a:txBody>
                  <a:tcPr marL="85830" marR="85830" marT="42915" marB="42915"/>
                </a:tc>
                <a:extLst>
                  <a:ext uri="{0D108BD9-81ED-4DB2-BD59-A6C34878D82A}">
                    <a16:rowId xmlns:a16="http://schemas.microsoft.com/office/drawing/2014/main" val="1825544491"/>
                  </a:ext>
                </a:extLst>
              </a:tr>
              <a:tr h="708780">
                <a:tc>
                  <a:txBody>
                    <a:bodyPr/>
                    <a:lstStyle/>
                    <a:p>
                      <a:r>
                        <a:rPr lang="en-US" sz="1300" b="1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Federal Elections 2020</a:t>
                      </a:r>
                      <a:endParaRPr lang="en-US" sz="1300" b="1"/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Federal Election Commission </a:t>
                      </a:r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Includes state-level results with fields such as candidate names, parties, general results (vote counts), and electoral votes. </a:t>
                      </a:r>
                    </a:p>
                  </a:txBody>
                  <a:tcPr marL="85830" marR="85830" marT="42915" marB="42915"/>
                </a:tc>
                <a:extLst>
                  <a:ext uri="{0D108BD9-81ED-4DB2-BD59-A6C34878D82A}">
                    <a16:rowId xmlns:a16="http://schemas.microsoft.com/office/drawing/2014/main" val="1895552542"/>
                  </a:ext>
                </a:extLst>
              </a:tr>
              <a:tr h="903452">
                <a:tc>
                  <a:txBody>
                    <a:bodyPr/>
                    <a:lstStyle/>
                    <a:p>
                      <a:r>
                        <a:rPr lang="en-US" sz="1300" b="1"/>
                        <a:t>Data Files for the 2020 Presidential General Election Results</a:t>
                      </a:r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Maryland State Board of Elections</a:t>
                      </a:r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Provides the 2020 Presidential General election in Maryland it includes county  state results,  how the voters voted in the election and who they voted for. </a:t>
                      </a:r>
                      <a:endParaRPr lang="en-US" sz="1300"/>
                    </a:p>
                  </a:txBody>
                  <a:tcPr marL="85830" marR="85830" marT="42915" marB="42915"/>
                </a:tc>
                <a:extLst>
                  <a:ext uri="{0D108BD9-81ED-4DB2-BD59-A6C34878D82A}">
                    <a16:rowId xmlns:a16="http://schemas.microsoft.com/office/drawing/2014/main" val="2712482816"/>
                  </a:ext>
                </a:extLst>
              </a:tr>
              <a:tr h="1292796">
                <a:tc>
                  <a:txBody>
                    <a:bodyPr/>
                    <a:lstStyle/>
                    <a:p>
                      <a:r>
                        <a:rPr lang="en-US" sz="1300" b="1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2020 Census API </a:t>
                      </a:r>
                      <a:endParaRPr lang="en-US" sz="1300" b="1"/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The U.S. Census Bureau</a:t>
                      </a:r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The U.S. Census Bureau’s 2020 data for Maryland provides insights into the state's demographic, social, and economic characteristics, focusing on total population, racial composition, and age distribution. </a:t>
                      </a:r>
                    </a:p>
                  </a:txBody>
                  <a:tcPr marL="85830" marR="85830" marT="42915" marB="42915"/>
                </a:tc>
                <a:extLst>
                  <a:ext uri="{0D108BD9-81ED-4DB2-BD59-A6C34878D82A}">
                    <a16:rowId xmlns:a16="http://schemas.microsoft.com/office/drawing/2014/main" val="3342025286"/>
                  </a:ext>
                </a:extLst>
              </a:tr>
              <a:tr h="903452">
                <a:tc>
                  <a:txBody>
                    <a:bodyPr/>
                    <a:lstStyle/>
                    <a:p>
                      <a:r>
                        <a:rPr lang="en-US" sz="1300" b="1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Files for the 2024 Presidential Primary Results</a:t>
                      </a:r>
                      <a:endParaRPr lang="en-US" sz="1300" b="1"/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Maryland State Board of Elections</a:t>
                      </a:r>
                    </a:p>
                  </a:txBody>
                  <a:tcPr marL="85830" marR="85830" marT="42915" marB="42915"/>
                </a:tc>
                <a:tc>
                  <a:txBody>
                    <a:bodyPr/>
                    <a:lstStyle/>
                    <a:p>
                      <a:r>
                        <a:rPr lang="en-US" sz="1300" b="0" i="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Provides the 2024 Presidential Primary election in Maryland it includes county, state results, how the voters voted in the election and who they voted for.</a:t>
                      </a:r>
                      <a:endParaRPr lang="en-US" sz="1300"/>
                    </a:p>
                  </a:txBody>
                  <a:tcPr marL="85830" marR="85830" marT="42915" marB="42915"/>
                </a:tc>
                <a:extLst>
                  <a:ext uri="{0D108BD9-81ED-4DB2-BD59-A6C34878D82A}">
                    <a16:rowId xmlns:a16="http://schemas.microsoft.com/office/drawing/2014/main" val="4273528790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4CEAC5-29E9-03AB-31C5-07F431DA4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765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A61BF2-654D-42AA-84D5-0BD6DBE5C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3B4D700-D992-A761-F118-D61FDA3AD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0DE46C-E465-D735-6E4D-C252663CD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FD4DA5-3F81-BDA8-F749-04FD24D28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107F092-33CE-8EE6-2409-17FA9C2E7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B4EDD3-43D3-6CAB-79EF-FA589A457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DED8B-65C0-5EED-EE8A-F76163ECA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Cleaning and Pre-Processing</a:t>
            </a: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736E6-5F8D-2B4D-2BF9-F2836FDD2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122" y="1891970"/>
            <a:ext cx="5348176" cy="4109585"/>
          </a:xfrm>
        </p:spPr>
        <p:txBody>
          <a:bodyPr anchor="ctr">
            <a:normAutofit fontScale="92500" lnSpcReduction="20000"/>
          </a:bodyPr>
          <a:lstStyle/>
          <a:p>
            <a:pPr marL="0" indent="0" algn="l">
              <a:buNone/>
            </a:pPr>
            <a:r>
              <a:rPr lang="en-US" sz="1900" b="1" i="0" u="none" strike="noStrike" dirty="0">
                <a:solidFill>
                  <a:srgbClr val="000000"/>
                </a:solidFill>
                <a:effectLst/>
              </a:rPr>
              <a:t>Key Steps Performed</a:t>
            </a:r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algn="l">
              <a:buFont typeface="+mj-lt"/>
              <a:buAutoNum type="arabicPeriod"/>
            </a:pPr>
            <a:r>
              <a:rPr lang="en-US" sz="1900" b="1" i="0" u="none" strike="noStrike" dirty="0">
                <a:solidFill>
                  <a:srgbClr val="000000"/>
                </a:solidFill>
                <a:effectLst/>
              </a:rPr>
              <a:t>Standardizing Column Names</a:t>
            </a:r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lvl="1"/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Removed extra whitespace from column names to ensure consistency in data referencing.</a:t>
            </a:r>
          </a:p>
          <a:p>
            <a:pPr algn="l">
              <a:buFont typeface="+mj-lt"/>
              <a:buAutoNum type="arabicPeriod"/>
            </a:pPr>
            <a:r>
              <a:rPr lang="en-US" sz="1900" b="1" i="0" u="none" strike="noStrike" dirty="0">
                <a:solidFill>
                  <a:srgbClr val="000000"/>
                </a:solidFill>
                <a:effectLst/>
              </a:rPr>
              <a:t>Data Combination</a:t>
            </a:r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lvl="1"/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Merged datasets to create a unified structure for analysis.</a:t>
            </a:r>
          </a:p>
          <a:p>
            <a:pPr algn="l">
              <a:buFont typeface="+mj-lt"/>
              <a:buAutoNum type="arabicPeriod"/>
            </a:pPr>
            <a:r>
              <a:rPr lang="en-US" sz="1900" b="1" i="0" u="none" strike="noStrike" dirty="0">
                <a:solidFill>
                  <a:srgbClr val="000000"/>
                </a:solidFill>
                <a:effectLst/>
              </a:rPr>
              <a:t>Handling Missing Values</a:t>
            </a:r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lvl="1"/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Identified and handled any missing or inconsistent entries to improve data quality.</a:t>
            </a:r>
          </a:p>
          <a:p>
            <a:pPr algn="l">
              <a:buFont typeface="+mj-lt"/>
              <a:buAutoNum type="arabicPeriod"/>
            </a:pPr>
            <a:r>
              <a:rPr lang="en-US" sz="1900" b="1" i="0" u="none" strike="noStrike" dirty="0">
                <a:solidFill>
                  <a:srgbClr val="000000"/>
                </a:solidFill>
                <a:effectLst/>
              </a:rPr>
              <a:t>Formatting for Analysis</a:t>
            </a:r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lvl="1"/>
            <a:r>
              <a:rPr lang="en-US" sz="1900" b="0" i="0" u="none" strike="noStrike" dirty="0">
                <a:solidFill>
                  <a:srgbClr val="000000"/>
                </a:solidFill>
                <a:effectLst/>
              </a:rPr>
              <a:t>Reformatted data types (e.g., dates, numerical fields) to align with analysis requirements.</a:t>
            </a: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8508E5-5461-E550-068B-C5CBEC817160}"/>
              </a:ext>
            </a:extLst>
          </p:cNvPr>
          <p:cNvSpPr txBox="1"/>
          <p:nvPr/>
        </p:nvSpPr>
        <p:spPr>
          <a:xfrm>
            <a:off x="5518298" y="1884652"/>
            <a:ext cx="65035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Impact on Analysis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Ensured datasets were consistent and ready for aggregation and statistical computations.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Enabled seamless use of visualizations and computations in Python libraries like pandas and matplotlib.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1F7555-D591-C084-FC25-3856B01B5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31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CFA566-1B5B-178A-B820-87D06DF95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Agenda</a:t>
            </a:r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64478D82-3409-7E0F-E410-645FD73669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082185"/>
              </p:ext>
            </p:extLst>
          </p:nvPr>
        </p:nvGraphicFramePr>
        <p:xfrm>
          <a:off x="1233982" y="2082987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CD86C0-C1A3-A2D1-92AB-818BD218F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36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285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2B3290A-D3BF-4B87-B55B-FD9A98B49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9030" cy="1576446"/>
            <a:chOff x="0" y="0"/>
            <a:chExt cx="12192002" cy="157644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033A715A-0686-440A-8F40-441B42A66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 flipH="1">
              <a:off x="2" y="0"/>
              <a:ext cx="12191998" cy="1575955"/>
            </a:xfrm>
            <a:prstGeom prst="rect">
              <a:avLst/>
            </a:prstGeom>
            <a:gradFill>
              <a:gsLst>
                <a:gs pos="0">
                  <a:srgbClr val="000000">
                    <a:alpha val="96000"/>
                  </a:srgbClr>
                </a:gs>
                <a:gs pos="100000">
                  <a:schemeClr val="accent1">
                    <a:lumMod val="75000"/>
                  </a:schemeClr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4761657F-19F2-425B-B7E9-0118CD13C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07778" y="-5307778"/>
              <a:ext cx="1576446" cy="12192002"/>
            </a:xfrm>
            <a:prstGeom prst="rect">
              <a:avLst/>
            </a:prstGeom>
            <a:gradFill>
              <a:gsLst>
                <a:gs pos="45000">
                  <a:schemeClr val="accent1">
                    <a:alpha val="0"/>
                  </a:schemeClr>
                </a:gs>
                <a:gs pos="99000">
                  <a:srgbClr val="000000">
                    <a:alpha val="74000"/>
                  </a:srgbClr>
                </a:gs>
              </a:gsLst>
              <a:lin ang="11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27B6634-79D3-4EDD-A77A-1065D6F3A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25434" y="0"/>
              <a:ext cx="4303422" cy="1575461"/>
            </a:xfrm>
            <a:prstGeom prst="rect">
              <a:avLst/>
            </a:prstGeom>
            <a:gradFill>
              <a:gsLst>
                <a:gs pos="0">
                  <a:schemeClr val="accent1">
                    <a:alpha val="17000"/>
                  </a:schemeClr>
                </a:gs>
                <a:gs pos="74000">
                  <a:schemeClr val="accent1">
                    <a:lumMod val="50000"/>
                    <a:alpha val="0"/>
                  </a:schemeClr>
                </a:gs>
              </a:gsLst>
              <a:lin ang="14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7AA197E-6E80-1374-8A62-D0E7B9A21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319314"/>
            <a:ext cx="9477377" cy="1030515"/>
          </a:xfrm>
        </p:spPr>
        <p:txBody>
          <a:bodyPr anchor="ctr"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</a:rPr>
              <a:t>2020 General Election United States Vs. Maryland</a:t>
            </a:r>
          </a:p>
        </p:txBody>
      </p:sp>
      <p:pic>
        <p:nvPicPr>
          <p:cNvPr id="9" name="Content Placeholder 8" descr="A map of the state of maryland&#10;&#10;Description automatically generated">
            <a:extLst>
              <a:ext uri="{FF2B5EF4-FFF2-40B4-BE49-F238E27FC236}">
                <a16:creationId xmlns:a16="http://schemas.microsoft.com/office/drawing/2014/main" id="{A1970B1A-7AD2-5F52-95C6-052C49FB65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735" r="11637" b="1"/>
          <a:stretch/>
        </p:blipFill>
        <p:spPr>
          <a:xfrm>
            <a:off x="6241174" y="2120317"/>
            <a:ext cx="5950826" cy="3695692"/>
          </a:xfrm>
          <a:prstGeom prst="rect">
            <a:avLst/>
          </a:prstGeom>
        </p:spPr>
      </p:pic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2B19861F-A351-E965-90EF-3AF3C87610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049" r="26256" b="2"/>
          <a:stretch/>
        </p:blipFill>
        <p:spPr>
          <a:xfrm>
            <a:off x="170346" y="2064895"/>
            <a:ext cx="6040062" cy="3751114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8D24FD-AD5B-37F1-8E82-6557593FA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C3263-2A0F-EC4D-BFCC-7653DD3E96B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825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red white and blue flag&#10;&#10;Description automatically generated">
            <a:extLst>
              <a:ext uri="{FF2B5EF4-FFF2-40B4-BE49-F238E27FC236}">
                <a16:creationId xmlns:a16="http://schemas.microsoft.com/office/drawing/2014/main" id="{6EF939DE-E5FF-E88A-D37C-261B656976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748" y="2589607"/>
            <a:ext cx="5131088" cy="3181274"/>
          </a:xfrm>
          <a:prstGeom prst="rect">
            <a:avLst/>
          </a:prstGeom>
        </p:spPr>
      </p:pic>
      <p:pic>
        <p:nvPicPr>
          <p:cNvPr id="7" name="Picture 6" descr="A graph of red and blue squares&#10;&#10;Description automatically generated">
            <a:extLst>
              <a:ext uri="{FF2B5EF4-FFF2-40B4-BE49-F238E27FC236}">
                <a16:creationId xmlns:a16="http://schemas.microsoft.com/office/drawing/2014/main" id="{EC5835D1-8230-B615-E947-C850AB52C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5" y="2228434"/>
            <a:ext cx="5131087" cy="397659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CA34B4-113F-1DB2-14D9-CE1AD8CE0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31079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55C3263-2A0F-EC4D-BFCC-7653DD3E96B7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A7B6AD-1B1D-C254-4DDF-787578407ABE}"/>
              </a:ext>
            </a:extLst>
          </p:cNvPr>
          <p:cNvSpPr txBox="1"/>
          <p:nvPr/>
        </p:nvSpPr>
        <p:spPr>
          <a:xfrm>
            <a:off x="1087069" y="603557"/>
            <a:ext cx="813472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chemeClr val="bg1"/>
                </a:solidFill>
              </a:rPr>
              <a:t>Nation Wide General Election VS Maryland</a:t>
            </a:r>
          </a:p>
        </p:txBody>
      </p:sp>
    </p:spTree>
    <p:extLst>
      <p:ext uri="{BB962C8B-B14F-4D97-AF65-F5344CB8AC3E}">
        <p14:creationId xmlns:p14="http://schemas.microsoft.com/office/powerpoint/2010/main" val="1021833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A1F2C6-D838-940D-EFFA-A1ABA1EA6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80851F-5999-CBCF-CE3A-846985362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</a:rPr>
              <a:t>Demographics Vs. How Counties Voted</a:t>
            </a:r>
          </a:p>
        </p:txBody>
      </p:sp>
      <p:pic>
        <p:nvPicPr>
          <p:cNvPr id="13" name="Picture 12" descr="A graph of population in maryland&#10;&#10;Description automatically generated">
            <a:extLst>
              <a:ext uri="{FF2B5EF4-FFF2-40B4-BE49-F238E27FC236}">
                <a16:creationId xmlns:a16="http://schemas.microsoft.com/office/drawing/2014/main" id="{FB8FC4D7-C3D0-E1F4-5E35-B49D9B95D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1928620"/>
            <a:ext cx="6067852" cy="3994195"/>
          </a:xfrm>
          <a:prstGeom prst="rect">
            <a:avLst/>
          </a:prstGeom>
        </p:spPr>
      </p:pic>
      <p:pic>
        <p:nvPicPr>
          <p:cNvPr id="11" name="Picture 10" descr="A graph of a voting results&#10;&#10;Description automatically generated with medium confidence">
            <a:extLst>
              <a:ext uri="{FF2B5EF4-FFF2-40B4-BE49-F238E27FC236}">
                <a16:creationId xmlns:a16="http://schemas.microsoft.com/office/drawing/2014/main" id="{F4886168-FC1C-08C8-4DAA-0DC04FE2C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166" y="1823790"/>
            <a:ext cx="5131087" cy="399419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746380-F8CB-EE01-E293-F5577F629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31079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55C3263-2A0F-EC4D-BFCC-7653DD3E96B7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281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16433</TotalTime>
  <Words>640</Words>
  <Application>Microsoft Macintosh PowerPoint</Application>
  <PresentationFormat>Widescreen</PresentationFormat>
  <Paragraphs>107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-webkit-standard</vt:lpstr>
      <vt:lpstr>Aptos</vt:lpstr>
      <vt:lpstr>Aptos Display</vt:lpstr>
      <vt:lpstr>Arial</vt:lpstr>
      <vt:lpstr>Office Theme</vt:lpstr>
      <vt:lpstr>Election Results Analysis</vt:lpstr>
      <vt:lpstr>Election Results Analysis</vt:lpstr>
      <vt:lpstr>Tools and Methods </vt:lpstr>
      <vt:lpstr>Information on the Data Set</vt:lpstr>
      <vt:lpstr>Data Cleaning and Pre-Processing</vt:lpstr>
      <vt:lpstr>Agenda</vt:lpstr>
      <vt:lpstr>2020 General Election United States Vs. Maryland</vt:lpstr>
      <vt:lpstr>PowerPoint Presentation</vt:lpstr>
      <vt:lpstr>Demographics Vs. How Counties Voted</vt:lpstr>
      <vt:lpstr>Gender Demographics of Maryland Counties</vt:lpstr>
      <vt:lpstr>Adult Population By County </vt:lpstr>
      <vt:lpstr>PowerPoint Presentation</vt:lpstr>
      <vt:lpstr>PowerPoint Presentation</vt:lpstr>
      <vt:lpstr>PowerPoint Presentation</vt:lpstr>
      <vt:lpstr>White Vs. African American Population</vt:lpstr>
      <vt:lpstr>PowerPoint Presentation</vt:lpstr>
      <vt:lpstr>Voter Turnout</vt:lpstr>
      <vt:lpstr>Voting Methods Primary Vs. General Election</vt:lpstr>
      <vt:lpstr>Voting Methods by Political Party</vt:lpstr>
      <vt:lpstr>References &amp; Acknowledgements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Gilg, Shoshana</dc:creator>
  <cp:lastModifiedBy>Gilg, Shoshana</cp:lastModifiedBy>
  <cp:revision>10</cp:revision>
  <dcterms:created xsi:type="dcterms:W3CDTF">2024-12-01T20:42:05Z</dcterms:created>
  <dcterms:modified xsi:type="dcterms:W3CDTF">2024-12-17T17:50:10Z</dcterms:modified>
</cp:coreProperties>
</file>

<file path=docProps/thumbnail.jpeg>
</file>